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Lato"/>
      <p:regular r:id="rId72"/>
      <p:bold r:id="rId73"/>
      <p:italic r:id="rId74"/>
      <p:boldItalic r:id="rId75"/>
    </p:embeddedFont>
    <p:embeddedFont>
      <p:font typeface="Lato Black"/>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4C3734-D527-4ED5-AF55-7BC810DCC20D}">
  <a:tblStyle styleId="{424C3734-D527-4ED5-AF55-7BC810DCC20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77" Type="http://schemas.openxmlformats.org/officeDocument/2006/relationships/font" Target="fonts/LatoBlack-boldItalic.fntdata"/><Relationship Id="rId32" Type="http://schemas.openxmlformats.org/officeDocument/2006/relationships/slide" Target="slides/slide26.xml"/><Relationship Id="rId76" Type="http://schemas.openxmlformats.org/officeDocument/2006/relationships/font" Target="fonts/LatoBlack-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37a1636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37a1636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707637ae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c707637ae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37a16360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e37a16360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e37a16360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e37a16360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37a163604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e37a163604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e37a16360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e37a16360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707637ae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707637ae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707637ae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707637ae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37a16360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37a163604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37a163604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e37a163604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707637a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707637a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830392" y="1191256"/>
            <a:ext cx="745763" cy="45826"/>
            <a:chOff x="4580561" y="2589004"/>
            <a:chExt cx="1064464" cy="25200"/>
          </a:xfrm>
        </p:grpSpPr>
        <p:sp>
          <p:nvSpPr>
            <p:cNvPr id="11" name="Google Shape;11;p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 name="Google Shape;14;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11"/>
          <p:cNvGrpSpPr/>
          <p:nvPr/>
        </p:nvGrpSpPr>
        <p:grpSpPr>
          <a:xfrm>
            <a:off x="830392" y="1191256"/>
            <a:ext cx="745763" cy="45826"/>
            <a:chOff x="4580561" y="2589004"/>
            <a:chExt cx="1064464" cy="25200"/>
          </a:xfrm>
        </p:grpSpPr>
        <p:sp>
          <p:nvSpPr>
            <p:cNvPr id="91" name="Google Shape;91;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94" name="Google Shape;94;p1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1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 name="Google Shape;99;p12"/>
          <p:cNvGrpSpPr/>
          <p:nvPr/>
        </p:nvGrpSpPr>
        <p:grpSpPr>
          <a:xfrm>
            <a:off x="830392" y="1191256"/>
            <a:ext cx="745763" cy="45826"/>
            <a:chOff x="4580561" y="2589004"/>
            <a:chExt cx="1064464" cy="25200"/>
          </a:xfrm>
        </p:grpSpPr>
        <p:sp>
          <p:nvSpPr>
            <p:cNvPr id="100" name="Google Shape;10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03" name="Google Shape;103;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13"/>
          <p:cNvGrpSpPr/>
          <p:nvPr/>
        </p:nvGrpSpPr>
        <p:grpSpPr>
          <a:xfrm>
            <a:off x="830392" y="1191256"/>
            <a:ext cx="745763" cy="45826"/>
            <a:chOff x="4580561" y="2589004"/>
            <a:chExt cx="1064464" cy="25200"/>
          </a:xfrm>
        </p:grpSpPr>
        <p:sp>
          <p:nvSpPr>
            <p:cNvPr id="107" name="Google Shape;107;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10" name="Google Shape;110;p1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1" name="Google Shape;111;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1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14"/>
          <p:cNvGrpSpPr/>
          <p:nvPr/>
        </p:nvGrpSpPr>
        <p:grpSpPr>
          <a:xfrm>
            <a:off x="830392" y="1191256"/>
            <a:ext cx="745763" cy="45826"/>
            <a:chOff x="4580561" y="2589004"/>
            <a:chExt cx="1064464" cy="25200"/>
          </a:xfrm>
        </p:grpSpPr>
        <p:sp>
          <p:nvSpPr>
            <p:cNvPr id="115" name="Google Shape;115;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18" name="Google Shape;118;p1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9" name="Google Shape;119;p1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3" name="Google Shape;123;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4" name="Shape 124"/>
        <p:cNvGrpSpPr/>
        <p:nvPr/>
      </p:nvGrpSpPr>
      <p:grpSpPr>
        <a:xfrm>
          <a:off x="0" y="0"/>
          <a:ext cx="0" cy="0"/>
          <a:chOff x="0" y="0"/>
          <a:chExt cx="0" cy="0"/>
        </a:xfrm>
      </p:grpSpPr>
      <p:grpSp>
        <p:nvGrpSpPr>
          <p:cNvPr id="125" name="Google Shape;125;p16"/>
          <p:cNvGrpSpPr/>
          <p:nvPr/>
        </p:nvGrpSpPr>
        <p:grpSpPr>
          <a:xfrm>
            <a:off x="830392" y="4169130"/>
            <a:ext cx="745763" cy="45826"/>
            <a:chOff x="4580561" y="2589004"/>
            <a:chExt cx="1064464" cy="25200"/>
          </a:xfrm>
        </p:grpSpPr>
        <p:sp>
          <p:nvSpPr>
            <p:cNvPr id="126" name="Google Shape;126;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p1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1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0" name="Google Shape;130;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7" name="Google Shape;17;p3"/>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 name="Google Shape;18;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3" name="Shape 23"/>
        <p:cNvGrpSpPr/>
        <p:nvPr/>
      </p:nvGrpSpPr>
      <p:grpSpPr>
        <a:xfrm>
          <a:off x="0" y="0"/>
          <a:ext cx="0" cy="0"/>
          <a:chOff x="0" y="0"/>
          <a:chExt cx="0" cy="0"/>
        </a:xfrm>
      </p:grpSpPr>
      <p:pic>
        <p:nvPicPr>
          <p:cNvPr descr="Side view of hands writing in a notebook at a cafe" id="24" name="Google Shape;24;p4"/>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25" name="Google Shape;25;p4"/>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30" name="Google Shape;30;p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31" name="Google Shape;31;p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 name="Google Shape;32;p4"/>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35" name="Google Shape;35;p5"/>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5"/>
          <p:cNvGrpSpPr/>
          <p:nvPr/>
        </p:nvGrpSpPr>
        <p:grpSpPr>
          <a:xfrm>
            <a:off x="830392" y="1191256"/>
            <a:ext cx="745763" cy="45826"/>
            <a:chOff x="4580561" y="2589004"/>
            <a:chExt cx="1064464" cy="25200"/>
          </a:xfrm>
        </p:grpSpPr>
        <p:sp>
          <p:nvSpPr>
            <p:cNvPr id="37" name="Google Shape;37;p5"/>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40" name="Google Shape;40;p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41" name="Google Shape;41;p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2" name="Google Shape;42;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 name="Shape 43"/>
        <p:cNvGrpSpPr/>
        <p:nvPr/>
      </p:nvGrpSpPr>
      <p:grpSpPr>
        <a:xfrm>
          <a:off x="0" y="0"/>
          <a:ext cx="0" cy="0"/>
          <a:chOff x="0" y="0"/>
          <a:chExt cx="0" cy="0"/>
        </a:xfrm>
      </p:grpSpPr>
      <p:sp>
        <p:nvSpPr>
          <p:cNvPr id="44" name="Google Shape;4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7"/>
          <p:cNvGrpSpPr/>
          <p:nvPr/>
        </p:nvGrpSpPr>
        <p:grpSpPr>
          <a:xfrm>
            <a:off x="830392" y="1191256"/>
            <a:ext cx="745763" cy="45826"/>
            <a:chOff x="4580561" y="2589004"/>
            <a:chExt cx="1064464" cy="25200"/>
          </a:xfrm>
        </p:grpSpPr>
        <p:sp>
          <p:nvSpPr>
            <p:cNvPr id="49" name="Google Shape;4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52" name="Google Shape;52;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3" name="Google Shape;53;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6" name="Shape 56"/>
        <p:cNvGrpSpPr/>
        <p:nvPr/>
      </p:nvGrpSpPr>
      <p:grpSpPr>
        <a:xfrm>
          <a:off x="0" y="0"/>
          <a:ext cx="0" cy="0"/>
          <a:chOff x="0" y="0"/>
          <a:chExt cx="0" cy="0"/>
        </a:xfrm>
      </p:grpSpPr>
      <p:grpSp>
        <p:nvGrpSpPr>
          <p:cNvPr id="57" name="Google Shape;57;p9"/>
          <p:cNvGrpSpPr/>
          <p:nvPr/>
        </p:nvGrpSpPr>
        <p:grpSpPr>
          <a:xfrm>
            <a:off x="830392" y="4169130"/>
            <a:ext cx="745763" cy="45826"/>
            <a:chOff x="4580561" y="2589004"/>
            <a:chExt cx="1064464" cy="25200"/>
          </a:xfrm>
        </p:grpSpPr>
        <p:sp>
          <p:nvSpPr>
            <p:cNvPr id="58" name="Google Shape;58;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61" name="Google Shape;61;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62" name="Shape 62"/>
        <p:cNvGrpSpPr/>
        <p:nvPr/>
      </p:nvGrpSpPr>
      <p:grpSpPr>
        <a:xfrm>
          <a:off x="0" y="0"/>
          <a:ext cx="0" cy="0"/>
          <a:chOff x="0" y="0"/>
          <a:chExt cx="0" cy="0"/>
        </a:xfrm>
      </p:grpSpPr>
      <p:sp>
        <p:nvSpPr>
          <p:cNvPr id="63" name="Google Shape;63;p10"/>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64" name="Google Shape;64;p10"/>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5" name="Google Shape;65;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66" name="Google Shape;66;p10"/>
          <p:cNvGrpSpPr/>
          <p:nvPr/>
        </p:nvGrpSpPr>
        <p:grpSpPr>
          <a:xfrm>
            <a:off x="830392" y="1191256"/>
            <a:ext cx="745763" cy="45826"/>
            <a:chOff x="4580561" y="2589004"/>
            <a:chExt cx="1064464" cy="25200"/>
          </a:xfrm>
        </p:grpSpPr>
        <p:sp>
          <p:nvSpPr>
            <p:cNvPr id="67" name="Google Shape;67;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10"/>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p10"/>
          <p:cNvGrpSpPr/>
          <p:nvPr/>
        </p:nvGrpSpPr>
        <p:grpSpPr>
          <a:xfrm>
            <a:off x="5063224" y="1313339"/>
            <a:ext cx="3459829" cy="2670551"/>
            <a:chOff x="3553042" y="1657806"/>
            <a:chExt cx="3461100" cy="2671532"/>
          </a:xfrm>
        </p:grpSpPr>
        <p:sp>
          <p:nvSpPr>
            <p:cNvPr id="71" name="Google Shape;71;p10"/>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0"/>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0"/>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0"/>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0"/>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0"/>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79" name="Google Shape;79;p10"/>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80" name="Google Shape;80;p10"/>
          <p:cNvSpPr/>
          <p:nvPr/>
        </p:nvSpPr>
        <p:spPr>
          <a:xfrm flipH="1">
            <a:off x="5156196" y="1401826"/>
            <a:ext cx="3268577" cy="1812993"/>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10"/>
          <p:cNvGrpSpPr/>
          <p:nvPr/>
        </p:nvGrpSpPr>
        <p:grpSpPr>
          <a:xfrm>
            <a:off x="7666681" y="2077877"/>
            <a:ext cx="1148179" cy="2282763"/>
            <a:chOff x="7666681" y="2077877"/>
            <a:chExt cx="1148179" cy="2282763"/>
          </a:xfrm>
        </p:grpSpPr>
        <p:grpSp>
          <p:nvGrpSpPr>
            <p:cNvPr id="82" name="Google Shape;82;p10"/>
            <p:cNvGrpSpPr/>
            <p:nvPr/>
          </p:nvGrpSpPr>
          <p:grpSpPr>
            <a:xfrm>
              <a:off x="7666681" y="2077877"/>
              <a:ext cx="1148179" cy="2282763"/>
              <a:chOff x="3983627" y="1676395"/>
              <a:chExt cx="1449538" cy="2881913"/>
            </a:xfrm>
          </p:grpSpPr>
          <p:sp>
            <p:nvSpPr>
              <p:cNvPr id="83" name="Google Shape;83;p10"/>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0"/>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0"/>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86" name="Google Shape;86;p10"/>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87" name="Google Shape;87;p10"/>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249000" y="362775"/>
            <a:ext cx="8646000" cy="7419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Clr>
                <a:srgbClr val="000000"/>
              </a:buClr>
              <a:buSzPts val="5200"/>
              <a:buFont typeface="Arial"/>
              <a:buNone/>
            </a:pPr>
            <a:r>
              <a:rPr lang="en">
                <a:solidFill>
                  <a:srgbClr val="000000"/>
                </a:solidFill>
                <a:latin typeface="Arial"/>
                <a:ea typeface="Arial"/>
                <a:cs typeface="Arial"/>
                <a:sym typeface="Arial"/>
              </a:rPr>
              <a:t>Vision and Mission of Ganpat University</a:t>
            </a:r>
            <a:endParaRPr/>
          </a:p>
        </p:txBody>
      </p:sp>
      <p:graphicFrame>
        <p:nvGraphicFramePr>
          <p:cNvPr id="136" name="Google Shape;136;p17"/>
          <p:cNvGraphicFramePr/>
          <p:nvPr/>
        </p:nvGraphicFramePr>
        <p:xfrm>
          <a:off x="569450" y="1791650"/>
          <a:ext cx="3000000" cy="3000000"/>
        </p:xfrm>
        <a:graphic>
          <a:graphicData uri="http://schemas.openxmlformats.org/drawingml/2006/table">
            <a:tbl>
              <a:tblPr>
                <a:noFill/>
                <a:tableStyleId>{424C3734-D527-4ED5-AF55-7BC810DCC20D}</a:tableStyleId>
              </a:tblPr>
              <a:tblGrid>
                <a:gridCol w="4090825"/>
                <a:gridCol w="4090825"/>
              </a:tblGrid>
              <a:tr h="107075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t>Vision</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shall be the constant endeavour of Ganpat University to meet the educational needs of the youth in the areas of professional studies and provide state-of the art learning opportunities along with inculcation of values of commitment and uprightness.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771925">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t>Mission</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Seek, search and offer programs that lead to symbiotic emergence of 'academic excellence' and 'industrial relevance' in education and research.</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 Literature</a:t>
            </a:r>
            <a:endParaRPr/>
          </a:p>
          <a:p>
            <a:pPr indent="0" lvl="0" marL="0" rtl="0" algn="l">
              <a:lnSpc>
                <a:spcPct val="100000"/>
              </a:lnSpc>
              <a:spcBef>
                <a:spcPts val="0"/>
              </a:spcBef>
              <a:spcAft>
                <a:spcPts val="0"/>
              </a:spcAft>
              <a:buSzPts val="3000"/>
              <a:buNone/>
            </a:pPr>
            <a:r>
              <a:rPr lang="en"/>
              <a:t>Survey</a:t>
            </a:r>
            <a:endParaRPr/>
          </a:p>
        </p:txBody>
      </p:sp>
      <p:sp>
        <p:nvSpPr>
          <p:cNvPr id="193" name="Google Shape;193;p26"/>
          <p:cNvSpPr txBox="1"/>
          <p:nvPr>
            <p:ph idx="2" type="body"/>
          </p:nvPr>
        </p:nvSpPr>
        <p:spPr>
          <a:xfrm>
            <a:off x="4871475" y="130300"/>
            <a:ext cx="4137600" cy="485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a:p>
          <a:p>
            <a:pPr indent="0" lvl="0" marL="0" rtl="0" algn="just">
              <a:spcBef>
                <a:spcPts val="1600"/>
              </a:spcBef>
              <a:spcAft>
                <a:spcPts val="0"/>
              </a:spcAft>
              <a:buNone/>
            </a:pPr>
            <a:r>
              <a:rPr b="1" lang="en"/>
              <a:t>2.1 Efficiency Improvement</a:t>
            </a:r>
            <a:endParaRPr b="1"/>
          </a:p>
          <a:p>
            <a:pPr indent="0" lvl="0" marL="0" rtl="0" algn="just">
              <a:spcBef>
                <a:spcPts val="1600"/>
              </a:spcBef>
              <a:spcAft>
                <a:spcPts val="0"/>
              </a:spcAft>
              <a:buNone/>
            </a:pPr>
            <a:r>
              <a:rPr b="1" lang="en"/>
              <a:t>2.2 Accuracy Enhancement</a:t>
            </a:r>
            <a:endParaRPr b="1"/>
          </a:p>
          <a:p>
            <a:pPr indent="0" lvl="0" marL="0" rtl="0" algn="just">
              <a:spcBef>
                <a:spcPts val="1600"/>
              </a:spcBef>
              <a:spcAft>
                <a:spcPts val="0"/>
              </a:spcAft>
              <a:buNone/>
            </a:pPr>
            <a:r>
              <a:rPr b="1" lang="en"/>
              <a:t>2.3 Enhanced Data Accessibility</a:t>
            </a:r>
            <a:endParaRPr b="1"/>
          </a:p>
          <a:p>
            <a:pPr indent="0" lvl="0" marL="0" rtl="0" algn="just">
              <a:spcBef>
                <a:spcPts val="1600"/>
              </a:spcBef>
              <a:spcAft>
                <a:spcPts val="0"/>
              </a:spcAft>
              <a:buNone/>
            </a:pPr>
            <a:r>
              <a:rPr b="1" lang="en"/>
              <a:t>2.4 Student Engagement</a:t>
            </a:r>
            <a:endParaRPr b="1"/>
          </a:p>
          <a:p>
            <a:pPr indent="0" lvl="0" marL="0" rtl="0" algn="just">
              <a:spcBef>
                <a:spcPts val="1600"/>
              </a:spcBef>
              <a:spcAft>
                <a:spcPts val="0"/>
              </a:spcAft>
              <a:buNone/>
            </a:pPr>
            <a:r>
              <a:rPr b="1" lang="en"/>
              <a:t>2.5 Administrative Benefits</a:t>
            </a:r>
            <a:endParaRPr b="1"/>
          </a:p>
          <a:p>
            <a:pPr indent="0" lvl="0" marL="0" rtl="0" algn="just">
              <a:spcBef>
                <a:spcPts val="1600"/>
              </a:spcBef>
              <a:spcAft>
                <a:spcPts val="0"/>
              </a:spcAft>
              <a:buNone/>
            </a:pPr>
            <a:r>
              <a:rPr b="1" lang="en"/>
              <a:t>2.6 Integration with Learning Management Systems</a:t>
            </a:r>
            <a:endParaRPr b="1"/>
          </a:p>
          <a:p>
            <a:pPr indent="0" lvl="0" marL="0" rtl="0" algn="just">
              <a:spcBef>
                <a:spcPts val="1600"/>
              </a:spcBef>
              <a:spcAft>
                <a:spcPts val="0"/>
              </a:spcAft>
              <a:buNone/>
            </a:pPr>
            <a:r>
              <a:rPr b="1" lang="en"/>
              <a:t>2.7 Data Security Concerns</a:t>
            </a:r>
            <a:endParaRPr b="1"/>
          </a:p>
          <a:p>
            <a:pPr indent="0" lvl="0" marL="0" rtl="0" algn="just">
              <a:spcBef>
                <a:spcPts val="1600"/>
              </a:spcBef>
              <a:spcAft>
                <a:spcPts val="0"/>
              </a:spcAft>
              <a:buNone/>
            </a:pPr>
            <a:r>
              <a:rPr b="1" lang="en"/>
              <a:t>2.8 User Acceptance</a:t>
            </a:r>
            <a:endParaRPr b="1"/>
          </a:p>
          <a:p>
            <a:pPr indent="0" lvl="0" marL="0" rtl="0" algn="just">
              <a:spcBef>
                <a:spcPts val="1600"/>
              </a:spcBef>
              <a:spcAft>
                <a:spcPts val="0"/>
              </a:spcAft>
              <a:buNone/>
            </a:pPr>
            <a:r>
              <a:rPr b="1" lang="en"/>
              <a:t>2.9 Mobile Accessibility</a:t>
            </a:r>
            <a:endParaRPr b="1"/>
          </a:p>
          <a:p>
            <a:pPr indent="0" lvl="0" marL="0" rtl="0" algn="just">
              <a:spcBef>
                <a:spcPts val="1600"/>
              </a:spcBef>
              <a:spcAft>
                <a:spcPts val="0"/>
              </a:spcAft>
              <a:buNone/>
            </a:pPr>
            <a:r>
              <a:rPr b="1" lang="en"/>
              <a:t>2.10 Future Trends</a:t>
            </a:r>
            <a:endParaRPr b="1"/>
          </a:p>
          <a:p>
            <a:pPr indent="0" lvl="0" marL="0" rtl="0" algn="just">
              <a:lnSpc>
                <a:spcPct val="115000"/>
              </a:lnSpc>
              <a:spcBef>
                <a:spcPts val="1600"/>
              </a:spcBef>
              <a:spcAft>
                <a:spcPts val="1600"/>
              </a:spcAft>
              <a:buSzPts val="1300"/>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rPr lang="en"/>
              <a:t>3. Requirements</a:t>
            </a:r>
            <a:endParaRPr/>
          </a:p>
        </p:txBody>
      </p:sp>
      <p:sp>
        <p:nvSpPr>
          <p:cNvPr id="199" name="Google Shape;199;p27"/>
          <p:cNvSpPr txBox="1"/>
          <p:nvPr>
            <p:ph idx="2" type="body"/>
          </p:nvPr>
        </p:nvSpPr>
        <p:spPr>
          <a:xfrm>
            <a:off x="5174225" y="1067550"/>
            <a:ext cx="3374400" cy="33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solidFill>
                  <a:schemeClr val="dk2"/>
                </a:solidFill>
                <a:latin typeface="Lato Black"/>
                <a:ea typeface="Lato Black"/>
                <a:cs typeface="Lato Black"/>
                <a:sym typeface="Lato Black"/>
              </a:rPr>
              <a:t>3.1  Functional Requirements</a:t>
            </a:r>
            <a:endParaRPr sz="1400">
              <a:solidFill>
                <a:schemeClr val="dk2"/>
              </a:solidFill>
              <a:latin typeface="Lato Black"/>
              <a:ea typeface="Lato Black"/>
              <a:cs typeface="Lato Black"/>
              <a:sym typeface="Lato Black"/>
            </a:endParaRPr>
          </a:p>
          <a:p>
            <a:pPr indent="0" lvl="0" marL="0" rtl="0" algn="l">
              <a:lnSpc>
                <a:spcPct val="115000"/>
              </a:lnSpc>
              <a:spcBef>
                <a:spcPts val="1600"/>
              </a:spcBef>
              <a:spcAft>
                <a:spcPts val="0"/>
              </a:spcAft>
              <a:buSzPts val="1300"/>
              <a:buNone/>
            </a:pPr>
            <a:r>
              <a:rPr lang="en" sz="1400">
                <a:solidFill>
                  <a:schemeClr val="dk2"/>
                </a:solidFill>
                <a:latin typeface="Lato Black"/>
                <a:ea typeface="Lato Black"/>
                <a:cs typeface="Lato Black"/>
                <a:sym typeface="Lato Black"/>
              </a:rPr>
              <a:t>3.2  Non Functional Requirements</a:t>
            </a:r>
            <a:endParaRPr sz="1400">
              <a:solidFill>
                <a:schemeClr val="dk2"/>
              </a:solidFill>
              <a:latin typeface="Lato Black"/>
              <a:ea typeface="Lato Black"/>
              <a:cs typeface="Lato Black"/>
              <a:sym typeface="Lato Black"/>
            </a:endParaRPr>
          </a:p>
          <a:p>
            <a:pPr indent="0" lvl="0" marL="0" rtl="0" algn="l">
              <a:lnSpc>
                <a:spcPct val="115000"/>
              </a:lnSpc>
              <a:spcBef>
                <a:spcPts val="1600"/>
              </a:spcBef>
              <a:spcAft>
                <a:spcPts val="0"/>
              </a:spcAft>
              <a:buSzPts val="1300"/>
              <a:buNone/>
            </a:pPr>
            <a:r>
              <a:rPr lang="en" sz="1400">
                <a:solidFill>
                  <a:schemeClr val="dk2"/>
                </a:solidFill>
                <a:latin typeface="Lato Black"/>
                <a:ea typeface="Lato Black"/>
                <a:cs typeface="Lato Black"/>
                <a:sym typeface="Lato Black"/>
              </a:rPr>
              <a:t>3.3  Hardware Requirements</a:t>
            </a:r>
            <a:endParaRPr sz="1400">
              <a:solidFill>
                <a:schemeClr val="dk2"/>
              </a:solidFill>
              <a:latin typeface="Lato Black"/>
              <a:ea typeface="Lato Black"/>
              <a:cs typeface="Lato Black"/>
              <a:sym typeface="Lato Black"/>
            </a:endParaRPr>
          </a:p>
          <a:p>
            <a:pPr indent="0" lvl="0" marL="0" rtl="0" algn="l">
              <a:lnSpc>
                <a:spcPct val="115000"/>
              </a:lnSpc>
              <a:spcBef>
                <a:spcPts val="1600"/>
              </a:spcBef>
              <a:spcAft>
                <a:spcPts val="0"/>
              </a:spcAft>
              <a:buSzPts val="1300"/>
              <a:buNone/>
            </a:pPr>
            <a:r>
              <a:rPr lang="en" sz="1400">
                <a:solidFill>
                  <a:schemeClr val="dk2"/>
                </a:solidFill>
                <a:latin typeface="Lato Black"/>
                <a:ea typeface="Lato Black"/>
                <a:cs typeface="Lato Black"/>
                <a:sym typeface="Lato Black"/>
              </a:rPr>
              <a:t>3.4  Software Requirements</a:t>
            </a:r>
            <a:endParaRPr sz="1400">
              <a:solidFill>
                <a:schemeClr val="dk2"/>
              </a:solidFill>
              <a:latin typeface="Lato Black"/>
              <a:ea typeface="Lato Black"/>
              <a:cs typeface="Lato Black"/>
              <a:sym typeface="Lato Black"/>
            </a:endParaRPr>
          </a:p>
          <a:p>
            <a:pPr indent="0" lvl="0" marL="0" rtl="0" algn="l">
              <a:lnSpc>
                <a:spcPct val="115000"/>
              </a:lnSpc>
              <a:spcBef>
                <a:spcPts val="1600"/>
              </a:spcBef>
              <a:spcAft>
                <a:spcPts val="0"/>
              </a:spcAft>
              <a:buSzPts val="1300"/>
              <a:buNone/>
            </a:pPr>
            <a:r>
              <a:rPr lang="en" sz="1400">
                <a:solidFill>
                  <a:schemeClr val="dk2"/>
                </a:solidFill>
                <a:latin typeface="Lato Black"/>
                <a:ea typeface="Lato Black"/>
                <a:cs typeface="Lato Black"/>
                <a:sym typeface="Lato Black"/>
              </a:rPr>
              <a:t>3.5  Align</a:t>
            </a:r>
            <a:r>
              <a:rPr lang="en" sz="1400">
                <a:solidFill>
                  <a:schemeClr val="dk2"/>
                </a:solidFill>
                <a:latin typeface="Lato Black"/>
                <a:ea typeface="Lato Black"/>
                <a:cs typeface="Lato Black"/>
                <a:sym typeface="Lato Black"/>
              </a:rPr>
              <a:t> Model</a:t>
            </a:r>
            <a:endParaRPr sz="1600">
              <a:solidFill>
                <a:schemeClr val="dk2"/>
              </a:solidFill>
              <a:latin typeface="Lato Black"/>
              <a:ea typeface="Lato Black"/>
              <a:cs typeface="Lato Black"/>
              <a:sym typeface="Lato Black"/>
            </a:endParaRPr>
          </a:p>
          <a:p>
            <a:pPr indent="0" lvl="0" marL="0" rtl="0" algn="l">
              <a:lnSpc>
                <a:spcPct val="115000"/>
              </a:lnSpc>
              <a:spcBef>
                <a:spcPts val="1600"/>
              </a:spcBef>
              <a:spcAft>
                <a:spcPts val="1600"/>
              </a:spcAft>
              <a:buSzPts val="1300"/>
              <a:buNone/>
            </a:pPr>
            <a:r>
              <a:rPr lang="en" sz="1400">
                <a:solidFill>
                  <a:schemeClr val="dk2"/>
                </a:solidFill>
                <a:latin typeface="Lato Black"/>
                <a:ea typeface="Lato Black"/>
                <a:cs typeface="Lato Black"/>
                <a:sym typeface="Lato Black"/>
              </a:rPr>
              <a:t>3.6  Feasibility Study</a:t>
            </a:r>
            <a:endParaRPr sz="1400">
              <a:solidFill>
                <a:schemeClr val="dk2"/>
              </a:solidFill>
              <a:latin typeface="Lato Black"/>
              <a:ea typeface="Lato Black"/>
              <a:cs typeface="Lato Black"/>
              <a:sym typeface="La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28"/>
          <p:cNvGrpSpPr/>
          <p:nvPr/>
        </p:nvGrpSpPr>
        <p:grpSpPr>
          <a:xfrm>
            <a:off x="4731550" y="818307"/>
            <a:ext cx="3820529" cy="747300"/>
            <a:chOff x="4530625" y="1206568"/>
            <a:chExt cx="3820529" cy="747300"/>
          </a:xfrm>
        </p:grpSpPr>
        <p:cxnSp>
          <p:nvCxnSpPr>
            <p:cNvPr id="205" name="Google Shape;205;p28"/>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206" name="Google Shape;206;p28"/>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txBox="1"/>
            <p:nvPr/>
          </p:nvSpPr>
          <p:spPr>
            <a:xfrm>
              <a:off x="5990215" y="1423765"/>
              <a:ext cx="247500" cy="3129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1</a:t>
              </a:r>
              <a:endParaRPr b="0" i="0" sz="1400" u="none" cap="none" strike="noStrike">
                <a:solidFill>
                  <a:srgbClr val="FFFFFF"/>
                </a:solidFill>
                <a:latin typeface="Arial"/>
                <a:ea typeface="Arial"/>
                <a:cs typeface="Arial"/>
                <a:sym typeface="Arial"/>
              </a:endParaRPr>
            </a:p>
          </p:txBody>
        </p:sp>
        <p:sp>
          <p:nvSpPr>
            <p:cNvPr id="208" name="Google Shape;208;p28"/>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Admin</a:t>
              </a:r>
              <a:endParaRPr b="1" i="0" sz="800" u="none" cap="none" strike="noStrike">
                <a:solidFill>
                  <a:srgbClr val="000000"/>
                </a:solidFill>
                <a:latin typeface="Roboto"/>
                <a:ea typeface="Roboto"/>
                <a:cs typeface="Roboto"/>
                <a:sym typeface="Roboto"/>
              </a:endParaRPr>
            </a:p>
          </p:txBody>
        </p:sp>
      </p:grpSp>
      <p:grpSp>
        <p:nvGrpSpPr>
          <p:cNvPr id="209" name="Google Shape;209;p28"/>
          <p:cNvGrpSpPr/>
          <p:nvPr/>
        </p:nvGrpSpPr>
        <p:grpSpPr>
          <a:xfrm>
            <a:off x="5897250" y="3079439"/>
            <a:ext cx="3286704" cy="747300"/>
            <a:chOff x="5064450" y="2086419"/>
            <a:chExt cx="3286704" cy="747300"/>
          </a:xfrm>
        </p:grpSpPr>
        <p:cxnSp>
          <p:nvCxnSpPr>
            <p:cNvPr id="210" name="Google Shape;210;p28"/>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211" name="Google Shape;211;p28"/>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8"/>
            <p:cNvSpPr txBox="1"/>
            <p:nvPr/>
          </p:nvSpPr>
          <p:spPr>
            <a:xfrm>
              <a:off x="5991690" y="2295028"/>
              <a:ext cx="247500" cy="3129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3</a:t>
              </a:r>
              <a:endParaRPr b="0" i="0" sz="1400" u="none" cap="none" strike="noStrike">
                <a:solidFill>
                  <a:srgbClr val="FFFFFF"/>
                </a:solidFill>
                <a:latin typeface="Arial"/>
                <a:ea typeface="Arial"/>
                <a:cs typeface="Arial"/>
                <a:sym typeface="Arial"/>
              </a:endParaRPr>
            </a:p>
          </p:txBody>
        </p:sp>
        <p:sp>
          <p:nvSpPr>
            <p:cNvPr id="213" name="Google Shape;213;p28"/>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Faculties</a:t>
              </a:r>
              <a:endParaRPr b="1" i="0" sz="800" u="none" cap="none" strike="noStrike">
                <a:solidFill>
                  <a:srgbClr val="000000"/>
                </a:solidFill>
                <a:latin typeface="Roboto"/>
                <a:ea typeface="Roboto"/>
                <a:cs typeface="Roboto"/>
                <a:sym typeface="Roboto"/>
              </a:endParaRPr>
            </a:p>
          </p:txBody>
        </p:sp>
      </p:grpSp>
      <p:grpSp>
        <p:nvGrpSpPr>
          <p:cNvPr id="214" name="Google Shape;214;p28"/>
          <p:cNvGrpSpPr/>
          <p:nvPr/>
        </p:nvGrpSpPr>
        <p:grpSpPr>
          <a:xfrm>
            <a:off x="2817409" y="943152"/>
            <a:ext cx="3509178" cy="3257207"/>
            <a:chOff x="3318063" y="1368287"/>
            <a:chExt cx="2408000" cy="2993481"/>
          </a:xfrm>
        </p:grpSpPr>
        <p:sp>
          <p:nvSpPr>
            <p:cNvPr id="215" name="Google Shape;215;p28"/>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6" name="Google Shape;216;p28"/>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chemeClr val="dk1"/>
            </a:solidFill>
            <a:ln>
              <a:noFill/>
            </a:ln>
          </p:spPr>
        </p:sp>
        <p:sp>
          <p:nvSpPr>
            <p:cNvPr id="217" name="Google Shape;217;p28"/>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chemeClr val="dk2"/>
            </a:solidFill>
            <a:ln>
              <a:noFill/>
            </a:ln>
          </p:spPr>
        </p:sp>
        <p:sp>
          <p:nvSpPr>
            <p:cNvPr id="218" name="Google Shape;218;p28"/>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9" name="Google Shape;219;p28"/>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20" name="Google Shape;220;p28"/>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21" name="Google Shape;221;p28"/>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22" name="Google Shape;222;p28"/>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chemeClr val="dk1"/>
            </a:solidFill>
            <a:ln>
              <a:noFill/>
            </a:ln>
          </p:spPr>
        </p:sp>
        <p:sp>
          <p:nvSpPr>
            <p:cNvPr id="223" name="Google Shape;223;p28"/>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24" name="Google Shape;224;p28"/>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25" name="Google Shape;225;p28"/>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chemeClr val="dk1"/>
            </a:solidFill>
            <a:ln>
              <a:noFill/>
            </a:ln>
          </p:spPr>
        </p:sp>
        <p:sp>
          <p:nvSpPr>
            <p:cNvPr id="226" name="Google Shape;226;p28"/>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chemeClr val="dk2"/>
            </a:solidFill>
            <a:ln>
              <a:noFill/>
            </a:ln>
          </p:spPr>
        </p:sp>
        <p:sp>
          <p:nvSpPr>
            <p:cNvPr id="227" name="Google Shape;227;p28"/>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chemeClr val="dk1"/>
            </a:solidFill>
            <a:ln>
              <a:noFill/>
            </a:ln>
          </p:spPr>
        </p:sp>
        <p:sp>
          <p:nvSpPr>
            <p:cNvPr id="228" name="Google Shape;228;p28"/>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chemeClr val="dk2"/>
            </a:solidFill>
            <a:ln>
              <a:noFill/>
            </a:ln>
          </p:spPr>
        </p:sp>
        <p:sp>
          <p:nvSpPr>
            <p:cNvPr id="229" name="Google Shape;229;p28"/>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chemeClr val="dk1"/>
            </a:solidFill>
            <a:ln>
              <a:noFill/>
            </a:ln>
          </p:spPr>
        </p:sp>
        <p:sp>
          <p:nvSpPr>
            <p:cNvPr id="230" name="Google Shape;230;p28"/>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chemeClr val="dk2"/>
            </a:solidFill>
            <a:ln>
              <a:noFill/>
            </a:ln>
          </p:spPr>
        </p:sp>
        <p:sp>
          <p:nvSpPr>
            <p:cNvPr id="231" name="Google Shape;231;p28"/>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chemeClr val="dk2"/>
            </a:solidFill>
            <a:ln>
              <a:noFill/>
            </a:ln>
          </p:spPr>
        </p:sp>
      </p:grpSp>
      <p:sp>
        <p:nvSpPr>
          <p:cNvPr id="232" name="Google Shape;232;p28"/>
          <p:cNvSpPr txBox="1"/>
          <p:nvPr/>
        </p:nvSpPr>
        <p:spPr>
          <a:xfrm>
            <a:off x="630925" y="4450850"/>
            <a:ext cx="7875300" cy="5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Lato"/>
                <a:ea typeface="Lato"/>
                <a:cs typeface="Lato"/>
                <a:sym typeface="Lato"/>
              </a:rPr>
              <a:t>3.1 Functional Requirements</a:t>
            </a:r>
            <a:endParaRPr b="1" i="0" sz="2000" u="none" cap="none" strike="noStrike">
              <a:solidFill>
                <a:srgbClr val="000000"/>
              </a:solidFill>
              <a:latin typeface="Lato"/>
              <a:ea typeface="Lato"/>
              <a:cs typeface="Lato"/>
              <a:sym typeface="Lato"/>
            </a:endParaRPr>
          </a:p>
        </p:txBody>
      </p:sp>
      <p:grpSp>
        <p:nvGrpSpPr>
          <p:cNvPr id="233" name="Google Shape;233;p28"/>
          <p:cNvGrpSpPr/>
          <p:nvPr/>
        </p:nvGrpSpPr>
        <p:grpSpPr>
          <a:xfrm>
            <a:off x="314051" y="1764518"/>
            <a:ext cx="3468724" cy="747300"/>
            <a:chOff x="744101" y="1672393"/>
            <a:chExt cx="3468724" cy="747300"/>
          </a:xfrm>
        </p:grpSpPr>
        <p:cxnSp>
          <p:nvCxnSpPr>
            <p:cNvPr id="234" name="Google Shape;234;p28"/>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235" name="Google Shape;235;p28"/>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8"/>
            <p:cNvSpPr txBox="1"/>
            <p:nvPr/>
          </p:nvSpPr>
          <p:spPr>
            <a:xfrm>
              <a:off x="2849841" y="1884747"/>
              <a:ext cx="247500" cy="3129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2</a:t>
              </a:r>
              <a:endParaRPr b="0" i="0" sz="1400" u="none" cap="none" strike="noStrike">
                <a:solidFill>
                  <a:srgbClr val="FFFFFF"/>
                </a:solidFill>
                <a:latin typeface="Arial"/>
                <a:ea typeface="Arial"/>
                <a:cs typeface="Arial"/>
                <a:sym typeface="Arial"/>
              </a:endParaRPr>
            </a:p>
          </p:txBody>
        </p:sp>
        <p:sp>
          <p:nvSpPr>
            <p:cNvPr id="237" name="Google Shape;237;p28"/>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Students</a:t>
              </a:r>
              <a:endParaRPr b="1" i="0" sz="800" u="none" cap="none" strike="noStrike">
                <a:solidFill>
                  <a:srgbClr val="000000"/>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nvSpPr>
        <p:spPr>
          <a:xfrm>
            <a:off x="361700" y="4519425"/>
            <a:ext cx="99189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Lato"/>
                <a:ea typeface="Lato"/>
                <a:cs typeface="Lato"/>
                <a:sym typeface="Lato"/>
              </a:rPr>
              <a:t>                                             3.2  Non - Functional Requirements</a:t>
            </a:r>
            <a:endParaRPr b="0" i="0" sz="1400" u="none" cap="none" strike="noStrike">
              <a:solidFill>
                <a:srgbClr val="000000"/>
              </a:solidFill>
              <a:latin typeface="Lato"/>
              <a:ea typeface="Lato"/>
              <a:cs typeface="Lato"/>
              <a:sym typeface="Lato"/>
            </a:endParaRPr>
          </a:p>
        </p:txBody>
      </p:sp>
      <p:sp>
        <p:nvSpPr>
          <p:cNvPr id="243" name="Google Shape;243;p29"/>
          <p:cNvSpPr/>
          <p:nvPr/>
        </p:nvSpPr>
        <p:spPr>
          <a:xfrm rot="-2081266">
            <a:off x="3684795" y="1751276"/>
            <a:ext cx="1323660" cy="1321079"/>
          </a:xfrm>
          <a:prstGeom prst="ellipse">
            <a:avLst/>
          </a:prstGeom>
          <a:solidFill>
            <a:srgbClr val="83E3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29"/>
          <p:cNvGrpSpPr/>
          <p:nvPr/>
        </p:nvGrpSpPr>
        <p:grpSpPr>
          <a:xfrm>
            <a:off x="1750012" y="1048156"/>
            <a:ext cx="2407147" cy="2190413"/>
            <a:chOff x="1978637" y="1202068"/>
            <a:chExt cx="2407147" cy="2190413"/>
          </a:xfrm>
        </p:grpSpPr>
        <p:sp>
          <p:nvSpPr>
            <p:cNvPr id="245" name="Google Shape;245;p29"/>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83E3D9"/>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1B786E"/>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9"/>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Security</a:t>
              </a:r>
              <a:endParaRPr b="1" i="0" sz="1400" u="none" cap="none" strike="noStrike">
                <a:solidFill>
                  <a:srgbClr val="FFFFFF"/>
                </a:solidFill>
                <a:latin typeface="Roboto"/>
                <a:ea typeface="Roboto"/>
                <a:cs typeface="Roboto"/>
                <a:sym typeface="Roboto"/>
              </a:endParaRPr>
            </a:p>
          </p:txBody>
        </p:sp>
      </p:grpSp>
      <p:grpSp>
        <p:nvGrpSpPr>
          <p:cNvPr id="248" name="Google Shape;248;p29"/>
          <p:cNvGrpSpPr/>
          <p:nvPr/>
        </p:nvGrpSpPr>
        <p:grpSpPr>
          <a:xfrm>
            <a:off x="2638486" y="2446015"/>
            <a:ext cx="2108006" cy="2437164"/>
            <a:chOff x="2867111" y="2599927"/>
            <a:chExt cx="2108006" cy="2437164"/>
          </a:xfrm>
        </p:grpSpPr>
        <p:sp>
          <p:nvSpPr>
            <p:cNvPr id="249" name="Google Shape;249;p29"/>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83E3D9"/>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1D7E74"/>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Recovery &amp; Backup </a:t>
              </a:r>
              <a:endParaRPr b="1" i="0" sz="1400" u="none" cap="none" strike="noStrike">
                <a:solidFill>
                  <a:srgbClr val="FFFFFF"/>
                </a:solidFill>
                <a:latin typeface="Roboto"/>
                <a:ea typeface="Roboto"/>
                <a:cs typeface="Roboto"/>
                <a:sym typeface="Roboto"/>
              </a:endParaRPr>
            </a:p>
          </p:txBody>
        </p:sp>
      </p:grpSp>
      <p:grpSp>
        <p:nvGrpSpPr>
          <p:cNvPr id="252" name="Google Shape;252;p29"/>
          <p:cNvGrpSpPr/>
          <p:nvPr/>
        </p:nvGrpSpPr>
        <p:grpSpPr>
          <a:xfrm>
            <a:off x="4108890" y="2310502"/>
            <a:ext cx="2424507" cy="2097542"/>
            <a:chOff x="4337515" y="2464414"/>
            <a:chExt cx="2424507" cy="2097542"/>
          </a:xfrm>
        </p:grpSpPr>
        <p:sp>
          <p:nvSpPr>
            <p:cNvPr id="253" name="Google Shape;253;p29"/>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83E3D9"/>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1F887E"/>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Accessibility</a:t>
              </a:r>
              <a:endParaRPr b="1" i="0" sz="1400" u="none" cap="none" strike="noStrike">
                <a:solidFill>
                  <a:srgbClr val="FFFFFF"/>
                </a:solidFill>
                <a:latin typeface="Roboto"/>
                <a:ea typeface="Roboto"/>
                <a:cs typeface="Roboto"/>
                <a:sym typeface="Roboto"/>
              </a:endParaRPr>
            </a:p>
          </p:txBody>
        </p:sp>
      </p:grpSp>
      <p:grpSp>
        <p:nvGrpSpPr>
          <p:cNvPr id="256" name="Google Shape;256;p29"/>
          <p:cNvGrpSpPr/>
          <p:nvPr/>
        </p:nvGrpSpPr>
        <p:grpSpPr>
          <a:xfrm>
            <a:off x="3034471" y="-82578"/>
            <a:ext cx="2344103" cy="2370669"/>
            <a:chOff x="3263096" y="71334"/>
            <a:chExt cx="2344103" cy="2370669"/>
          </a:xfrm>
        </p:grpSpPr>
        <p:sp>
          <p:nvSpPr>
            <p:cNvPr id="257" name="Google Shape;257;p29"/>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83E3D9"/>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9"/>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155B54"/>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9"/>
            <p:cNvSpPr txBox="1"/>
            <p:nvPr/>
          </p:nvSpPr>
          <p:spPr>
            <a:xfrm>
              <a:off x="3782951" y="1150913"/>
              <a:ext cx="1408500" cy="56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Performance</a:t>
              </a:r>
              <a:endParaRPr b="1" i="0" sz="1400" u="none" cap="none" strike="noStrike">
                <a:solidFill>
                  <a:srgbClr val="FFFFFF"/>
                </a:solidFill>
                <a:latin typeface="Roboto"/>
                <a:ea typeface="Roboto"/>
                <a:cs typeface="Roboto"/>
                <a:sym typeface="Roboto"/>
              </a:endParaRPr>
            </a:p>
          </p:txBody>
        </p:sp>
      </p:grpSp>
      <p:grpSp>
        <p:nvGrpSpPr>
          <p:cNvPr id="260" name="Google Shape;260;p29"/>
          <p:cNvGrpSpPr/>
          <p:nvPr/>
        </p:nvGrpSpPr>
        <p:grpSpPr>
          <a:xfrm>
            <a:off x="4364682" y="650464"/>
            <a:ext cx="2268741" cy="2444000"/>
            <a:chOff x="4593307" y="804376"/>
            <a:chExt cx="2268741" cy="2444000"/>
          </a:xfrm>
        </p:grpSpPr>
        <p:sp>
          <p:nvSpPr>
            <p:cNvPr id="261" name="Google Shape;261;p29"/>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83E3D9"/>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9"/>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249C9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9"/>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Scalability</a:t>
              </a:r>
              <a:endParaRPr b="1" i="0" sz="1400" u="none" cap="none" strike="noStrike">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nvSpPr>
        <p:spPr>
          <a:xfrm>
            <a:off x="1248150" y="4370825"/>
            <a:ext cx="6938100" cy="61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Lato"/>
                <a:ea typeface="Lato"/>
                <a:cs typeface="Lato"/>
                <a:sym typeface="Lato"/>
              </a:rPr>
              <a:t>3.3  Hardware  Requirements</a:t>
            </a:r>
            <a:endParaRPr b="1" i="0" sz="1400" u="none" cap="none" strike="noStrike">
              <a:solidFill>
                <a:srgbClr val="000000"/>
              </a:solidFill>
              <a:latin typeface="Lato"/>
              <a:ea typeface="Lato"/>
              <a:cs typeface="Lato"/>
              <a:sym typeface="Lato"/>
            </a:endParaRPr>
          </a:p>
        </p:txBody>
      </p:sp>
      <p:grpSp>
        <p:nvGrpSpPr>
          <p:cNvPr id="269" name="Google Shape;269;p30"/>
          <p:cNvGrpSpPr/>
          <p:nvPr/>
        </p:nvGrpSpPr>
        <p:grpSpPr>
          <a:xfrm>
            <a:off x="630730" y="880977"/>
            <a:ext cx="7380855" cy="731700"/>
            <a:chOff x="630730" y="880977"/>
            <a:chExt cx="7380855" cy="731700"/>
          </a:xfrm>
        </p:grpSpPr>
        <p:sp>
          <p:nvSpPr>
            <p:cNvPr id="270" name="Google Shape;270;p30"/>
            <p:cNvSpPr txBox="1"/>
            <p:nvPr/>
          </p:nvSpPr>
          <p:spPr>
            <a:xfrm>
              <a:off x="630730" y="931175"/>
              <a:ext cx="2084400" cy="629700"/>
            </a:xfrm>
            <a:prstGeom prst="rect">
              <a:avLst/>
            </a:prstGeom>
            <a:noFill/>
            <a:ln>
              <a:noFill/>
            </a:ln>
          </p:spPr>
          <p:txBody>
            <a:bodyPr anchorCtr="0" anchor="ctr" bIns="45700" lIns="91425" spcFirstLastPara="1" rIns="91425" wrap="square" tIns="45700">
              <a:noAutofit/>
            </a:bodyPr>
            <a:lstStyle/>
            <a:p>
              <a:pPr indent="-381000" lvl="0" marL="457200" marR="0" rtl="0" algn="r">
                <a:lnSpc>
                  <a:spcPct val="90000"/>
                </a:lnSpc>
                <a:spcBef>
                  <a:spcPts val="0"/>
                </a:spcBef>
                <a:spcAft>
                  <a:spcPts val="0"/>
                </a:spcAft>
                <a:buClr>
                  <a:srgbClr val="155B54"/>
                </a:buClr>
                <a:buSzPts val="2400"/>
                <a:buFont typeface="Roboto Medium"/>
                <a:buAutoNum type="arabicPeriod"/>
              </a:pPr>
              <a:r>
                <a:rPr b="0" i="0" lang="en" sz="2400" u="none" cap="none" strike="noStrike">
                  <a:solidFill>
                    <a:srgbClr val="155B54"/>
                  </a:solidFill>
                  <a:latin typeface="Roboto Medium"/>
                  <a:ea typeface="Roboto Medium"/>
                  <a:cs typeface="Roboto Medium"/>
                  <a:sym typeface="Roboto Medium"/>
                </a:rPr>
                <a:t>Processor</a:t>
              </a:r>
              <a:r>
                <a:rPr b="0" i="0" lang="en" sz="4200" u="none" cap="none" strike="noStrike">
                  <a:solidFill>
                    <a:srgbClr val="155B54"/>
                  </a:solidFill>
                  <a:latin typeface="Roboto Medium"/>
                  <a:ea typeface="Roboto Medium"/>
                  <a:cs typeface="Roboto Medium"/>
                  <a:sym typeface="Roboto Medium"/>
                </a:rPr>
                <a:t> </a:t>
              </a:r>
              <a:endParaRPr b="0" i="0" sz="4200" u="none" cap="none" strike="noStrike">
                <a:solidFill>
                  <a:srgbClr val="155B54"/>
                </a:solidFill>
                <a:latin typeface="Roboto Medium"/>
                <a:ea typeface="Roboto Medium"/>
                <a:cs typeface="Roboto Medium"/>
                <a:sym typeface="Roboto Medium"/>
              </a:endParaRPr>
            </a:p>
          </p:txBody>
        </p:sp>
        <p:sp>
          <p:nvSpPr>
            <p:cNvPr id="271" name="Google Shape;271;p30"/>
            <p:cNvSpPr/>
            <p:nvPr/>
          </p:nvSpPr>
          <p:spPr>
            <a:xfrm>
              <a:off x="2789785" y="880977"/>
              <a:ext cx="5221800" cy="731700"/>
            </a:xfrm>
            <a:prstGeom prst="rect">
              <a:avLst/>
            </a:prstGeom>
            <a:solidFill>
              <a:srgbClr val="155B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0"/>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lang="en" sz="1200">
                  <a:solidFill>
                    <a:srgbClr val="FFFFFF"/>
                  </a:solidFill>
                  <a:latin typeface="Roboto"/>
                  <a:ea typeface="Roboto"/>
                  <a:cs typeface="Roboto"/>
                  <a:sym typeface="Roboto"/>
                </a:rPr>
                <a:t>Intel Core i3 or equivalent</a:t>
              </a:r>
              <a:endParaRPr b="0" i="0" sz="1200" u="none" cap="none" strike="noStrike">
                <a:solidFill>
                  <a:srgbClr val="FFFFFF"/>
                </a:solidFill>
                <a:latin typeface="Roboto"/>
                <a:ea typeface="Roboto"/>
                <a:cs typeface="Roboto"/>
                <a:sym typeface="Roboto"/>
              </a:endParaRPr>
            </a:p>
          </p:txBody>
        </p:sp>
      </p:grpSp>
      <p:grpSp>
        <p:nvGrpSpPr>
          <p:cNvPr id="273" name="Google Shape;273;p30"/>
          <p:cNvGrpSpPr/>
          <p:nvPr/>
        </p:nvGrpSpPr>
        <p:grpSpPr>
          <a:xfrm>
            <a:off x="444180" y="1765338"/>
            <a:ext cx="7205907" cy="731700"/>
            <a:chOff x="444180" y="1765338"/>
            <a:chExt cx="7205907" cy="731700"/>
          </a:xfrm>
        </p:grpSpPr>
        <p:sp>
          <p:nvSpPr>
            <p:cNvPr id="274" name="Google Shape;274;p30"/>
            <p:cNvSpPr txBox="1"/>
            <p:nvPr/>
          </p:nvSpPr>
          <p:spPr>
            <a:xfrm>
              <a:off x="444180" y="1815550"/>
              <a:ext cx="22710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400"/>
                <a:buFont typeface="Arial"/>
                <a:buNone/>
              </a:pPr>
              <a:r>
                <a:rPr b="0" i="0" lang="en" sz="2400" u="none" cap="none" strike="noStrike">
                  <a:solidFill>
                    <a:srgbClr val="1B786E"/>
                  </a:solidFill>
                  <a:latin typeface="Roboto Medium"/>
                  <a:ea typeface="Roboto Medium"/>
                  <a:cs typeface="Roboto Medium"/>
                  <a:sym typeface="Roboto Medium"/>
                </a:rPr>
                <a:t>2. Connection</a:t>
              </a:r>
              <a:endParaRPr b="0" i="0" sz="2400" u="none" cap="none" strike="noStrike">
                <a:solidFill>
                  <a:srgbClr val="1B786E"/>
                </a:solidFill>
                <a:latin typeface="Roboto Medium"/>
                <a:ea typeface="Roboto Medium"/>
                <a:cs typeface="Roboto Medium"/>
                <a:sym typeface="Roboto Medium"/>
              </a:endParaRPr>
            </a:p>
          </p:txBody>
        </p:sp>
        <p:sp>
          <p:nvSpPr>
            <p:cNvPr id="275" name="Google Shape;275;p30"/>
            <p:cNvSpPr/>
            <p:nvPr/>
          </p:nvSpPr>
          <p:spPr>
            <a:xfrm>
              <a:off x="2789787" y="1765338"/>
              <a:ext cx="4860300" cy="731700"/>
            </a:xfrm>
            <a:prstGeom prst="rect">
              <a:avLst/>
            </a:prstGeom>
            <a:solidFill>
              <a:srgbClr val="1B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0"/>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Ethernet connection (LAN) OR a wireless adapter (Wi-Fi)</a:t>
              </a:r>
              <a:endParaRPr b="0" i="0" sz="1200" u="none" cap="none" strike="noStrike">
                <a:solidFill>
                  <a:srgbClr val="FFFFFF"/>
                </a:solidFill>
                <a:latin typeface="Roboto"/>
                <a:ea typeface="Roboto"/>
                <a:cs typeface="Roboto"/>
                <a:sym typeface="Roboto"/>
              </a:endParaRPr>
            </a:p>
          </p:txBody>
        </p:sp>
      </p:grpSp>
      <p:grpSp>
        <p:nvGrpSpPr>
          <p:cNvPr id="277" name="Google Shape;277;p30"/>
          <p:cNvGrpSpPr/>
          <p:nvPr/>
        </p:nvGrpSpPr>
        <p:grpSpPr>
          <a:xfrm>
            <a:off x="185174" y="2646438"/>
            <a:ext cx="7102213" cy="731700"/>
            <a:chOff x="185174" y="2646438"/>
            <a:chExt cx="7102213" cy="731700"/>
          </a:xfrm>
        </p:grpSpPr>
        <p:sp>
          <p:nvSpPr>
            <p:cNvPr id="278" name="Google Shape;278;p30"/>
            <p:cNvSpPr txBox="1"/>
            <p:nvPr/>
          </p:nvSpPr>
          <p:spPr>
            <a:xfrm>
              <a:off x="185174" y="2696625"/>
              <a:ext cx="25299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400"/>
                <a:buFont typeface="Arial"/>
                <a:buNone/>
              </a:pPr>
              <a:r>
                <a:rPr b="0" i="0" lang="en" sz="2400" u="none" cap="none" strike="noStrike">
                  <a:solidFill>
                    <a:srgbClr val="1D7E74"/>
                  </a:solidFill>
                  <a:latin typeface="Roboto Medium"/>
                  <a:ea typeface="Roboto Medium"/>
                  <a:cs typeface="Roboto Medium"/>
                  <a:sym typeface="Roboto Medium"/>
                </a:rPr>
                <a:t>3.Hard Drive  </a:t>
              </a:r>
              <a:endParaRPr b="0" i="0" sz="2400" u="none" cap="none" strike="noStrike">
                <a:solidFill>
                  <a:srgbClr val="1D7E74"/>
                </a:solidFill>
                <a:latin typeface="Roboto Medium"/>
                <a:ea typeface="Roboto Medium"/>
                <a:cs typeface="Roboto Medium"/>
                <a:sym typeface="Roboto Medium"/>
              </a:endParaRPr>
            </a:p>
          </p:txBody>
        </p:sp>
        <p:sp>
          <p:nvSpPr>
            <p:cNvPr id="279" name="Google Shape;279;p30"/>
            <p:cNvSpPr/>
            <p:nvPr/>
          </p:nvSpPr>
          <p:spPr>
            <a:xfrm>
              <a:off x="2789787" y="2646438"/>
              <a:ext cx="4497600" cy="731700"/>
            </a:xfrm>
            <a:prstGeom prst="rect">
              <a:avLst/>
            </a:prstGeom>
            <a:solidFill>
              <a:srgbClr val="1D7E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Minimum 32 GB; Recommended 64 GB or more</a:t>
              </a:r>
              <a:endParaRPr b="0" i="0" sz="1200" u="none" cap="none" strike="noStrike">
                <a:solidFill>
                  <a:srgbClr val="FFFFFF"/>
                </a:solidFill>
                <a:latin typeface="Roboto"/>
                <a:ea typeface="Roboto"/>
                <a:cs typeface="Roboto"/>
                <a:sym typeface="Roboto"/>
              </a:endParaRPr>
            </a:p>
          </p:txBody>
        </p:sp>
      </p:grpSp>
      <p:grpSp>
        <p:nvGrpSpPr>
          <p:cNvPr id="281" name="Google Shape;281;p30"/>
          <p:cNvGrpSpPr/>
          <p:nvPr/>
        </p:nvGrpSpPr>
        <p:grpSpPr>
          <a:xfrm>
            <a:off x="93717" y="3530813"/>
            <a:ext cx="6832170" cy="731700"/>
            <a:chOff x="93717" y="3530813"/>
            <a:chExt cx="6832170" cy="731700"/>
          </a:xfrm>
        </p:grpSpPr>
        <p:sp>
          <p:nvSpPr>
            <p:cNvPr id="282" name="Google Shape;282;p30"/>
            <p:cNvSpPr txBox="1"/>
            <p:nvPr/>
          </p:nvSpPr>
          <p:spPr>
            <a:xfrm>
              <a:off x="93717" y="3581000"/>
              <a:ext cx="26214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400"/>
                <a:buFont typeface="Arial"/>
                <a:buNone/>
              </a:pPr>
              <a:r>
                <a:rPr b="0" i="0" lang="en" sz="2400" u="none" cap="none" strike="noStrike">
                  <a:solidFill>
                    <a:srgbClr val="1F887E"/>
                  </a:solidFill>
                  <a:latin typeface="Roboto Medium"/>
                  <a:ea typeface="Roboto Medium"/>
                  <a:cs typeface="Roboto Medium"/>
                  <a:sym typeface="Roboto Medium"/>
                </a:rPr>
                <a:t>4. Memory </a:t>
              </a:r>
              <a:endParaRPr b="0" i="0" sz="2400" u="none" cap="none" strike="noStrike">
                <a:solidFill>
                  <a:srgbClr val="1F887E"/>
                </a:solidFill>
                <a:latin typeface="Roboto Medium"/>
                <a:ea typeface="Roboto Medium"/>
                <a:cs typeface="Roboto Medium"/>
                <a:sym typeface="Roboto Medium"/>
              </a:endParaRPr>
            </a:p>
          </p:txBody>
        </p:sp>
        <p:sp>
          <p:nvSpPr>
            <p:cNvPr id="283" name="Google Shape;283;p30"/>
            <p:cNvSpPr/>
            <p:nvPr/>
          </p:nvSpPr>
          <p:spPr>
            <a:xfrm>
              <a:off x="2789787" y="3530813"/>
              <a:ext cx="4136100" cy="731700"/>
            </a:xfrm>
            <a:prstGeom prst="rect">
              <a:avLst/>
            </a:prstGeom>
            <a:solidFill>
              <a:srgbClr val="1F887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0"/>
            <p:cNvSpPr txBox="1"/>
            <p:nvPr/>
          </p:nvSpPr>
          <p:spPr>
            <a:xfrm>
              <a:off x="2914388" y="3737366"/>
              <a:ext cx="38499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 Memory (RAM) </a:t>
              </a:r>
              <a:r>
                <a:rPr lang="en" sz="1200">
                  <a:solidFill>
                    <a:srgbClr val="FFFFFF"/>
                  </a:solidFill>
                  <a:latin typeface="Roboto"/>
                  <a:ea typeface="Roboto"/>
                  <a:cs typeface="Roboto"/>
                  <a:sym typeface="Roboto"/>
                </a:rPr>
                <a:t>4GB or higher</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31"/>
          <p:cNvGrpSpPr/>
          <p:nvPr/>
        </p:nvGrpSpPr>
        <p:grpSpPr>
          <a:xfrm>
            <a:off x="1593000" y="3559754"/>
            <a:ext cx="5957975" cy="643500"/>
            <a:chOff x="1593000" y="2322568"/>
            <a:chExt cx="5957975" cy="643500"/>
          </a:xfrm>
        </p:grpSpPr>
        <p:sp>
          <p:nvSpPr>
            <p:cNvPr id="290" name="Google Shape;290;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1"/>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1"/>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Medium"/>
                  <a:ea typeface="Roboto Medium"/>
                  <a:cs typeface="Roboto Medium"/>
                  <a:sym typeface="Roboto Medium"/>
                </a:rPr>
                <a:t>Web Browsers</a:t>
              </a:r>
              <a:endParaRPr b="0" i="0" sz="1000" u="none" cap="none" strike="noStrike">
                <a:solidFill>
                  <a:srgbClr val="FFFFFF"/>
                </a:solidFill>
                <a:latin typeface="Roboto"/>
                <a:ea typeface="Roboto"/>
                <a:cs typeface="Roboto"/>
                <a:sym typeface="Roboto"/>
              </a:endParaRPr>
            </a:p>
          </p:txBody>
        </p:sp>
        <p:sp>
          <p:nvSpPr>
            <p:cNvPr id="294" name="Google Shape;294;p3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05</a:t>
              </a:r>
              <a:endParaRPr b="0" i="0" sz="2600" u="none" cap="none" strike="noStrike">
                <a:solidFill>
                  <a:srgbClr val="FFFFFF"/>
                </a:solidFill>
                <a:latin typeface="Roboto Thin"/>
                <a:ea typeface="Roboto Thin"/>
                <a:cs typeface="Roboto Thin"/>
                <a:sym typeface="Roboto Thin"/>
              </a:endParaRPr>
            </a:p>
          </p:txBody>
        </p:sp>
        <p:sp>
          <p:nvSpPr>
            <p:cNvPr id="296" name="Google Shape;296;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 sz="800" u="none" cap="none" strike="noStrike">
                  <a:solidFill>
                    <a:srgbClr val="1B786E"/>
                  </a:solidFill>
                  <a:latin typeface="Roboto"/>
                  <a:ea typeface="Roboto"/>
                  <a:cs typeface="Roboto"/>
                  <a:sym typeface="Roboto"/>
                </a:rPr>
                <a:t>Chrome</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 sz="800" u="none" cap="none" strike="noStrike">
                  <a:solidFill>
                    <a:srgbClr val="1B786E"/>
                  </a:solidFill>
                  <a:latin typeface="Roboto"/>
                  <a:ea typeface="Roboto"/>
                  <a:cs typeface="Roboto"/>
                  <a:sym typeface="Roboto"/>
                </a:rPr>
                <a:t>Safari and more</a:t>
              </a:r>
              <a:endParaRPr b="0" i="0" sz="800" u="none" cap="none" strike="noStrike">
                <a:solidFill>
                  <a:srgbClr val="1B786E"/>
                </a:solidFill>
                <a:latin typeface="Roboto"/>
                <a:ea typeface="Roboto"/>
                <a:cs typeface="Roboto"/>
                <a:sym typeface="Roboto"/>
              </a:endParaRPr>
            </a:p>
          </p:txBody>
        </p:sp>
      </p:grpSp>
      <p:grpSp>
        <p:nvGrpSpPr>
          <p:cNvPr id="297" name="Google Shape;297;p31"/>
          <p:cNvGrpSpPr/>
          <p:nvPr/>
        </p:nvGrpSpPr>
        <p:grpSpPr>
          <a:xfrm>
            <a:off x="1593000" y="2904887"/>
            <a:ext cx="5957975" cy="643500"/>
            <a:chOff x="1593000" y="2322568"/>
            <a:chExt cx="5957975" cy="643500"/>
          </a:xfrm>
        </p:grpSpPr>
        <p:sp>
          <p:nvSpPr>
            <p:cNvPr id="298" name="Google Shape;298;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1"/>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1"/>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Medium"/>
                  <a:ea typeface="Roboto Medium"/>
                  <a:cs typeface="Roboto Medium"/>
                  <a:sym typeface="Roboto Medium"/>
                </a:rPr>
                <a:t>Operating System</a:t>
              </a:r>
              <a:endParaRPr b="0" i="0" sz="1000" u="none" cap="none" strike="noStrike">
                <a:solidFill>
                  <a:srgbClr val="FFFFFF"/>
                </a:solidFill>
                <a:latin typeface="Roboto"/>
                <a:ea typeface="Roboto"/>
                <a:cs typeface="Roboto"/>
                <a:sym typeface="Roboto"/>
              </a:endParaRPr>
            </a:p>
          </p:txBody>
        </p:sp>
        <p:sp>
          <p:nvSpPr>
            <p:cNvPr id="302" name="Google Shape;302;p3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04</a:t>
              </a:r>
              <a:endParaRPr b="0" i="0" sz="2600" u="none" cap="none" strike="noStrike">
                <a:solidFill>
                  <a:srgbClr val="FFFFFF"/>
                </a:solidFill>
                <a:latin typeface="Roboto Thin"/>
                <a:ea typeface="Roboto Thin"/>
                <a:cs typeface="Roboto Thin"/>
                <a:sym typeface="Roboto Thin"/>
              </a:endParaRPr>
            </a:p>
          </p:txBody>
        </p:sp>
        <p:sp>
          <p:nvSpPr>
            <p:cNvPr id="304" name="Google Shape;304;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 sz="800" u="none" cap="none" strike="noStrike">
                  <a:solidFill>
                    <a:srgbClr val="1B786E"/>
                  </a:solidFill>
                  <a:latin typeface="Roboto"/>
                  <a:ea typeface="Roboto"/>
                  <a:cs typeface="Roboto"/>
                  <a:sym typeface="Roboto"/>
                </a:rPr>
                <a:t>Windows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 sz="800" u="none" cap="none" strike="noStrike">
                  <a:solidFill>
                    <a:srgbClr val="1B786E"/>
                  </a:solidFill>
                  <a:latin typeface="Roboto"/>
                  <a:ea typeface="Roboto"/>
                  <a:cs typeface="Roboto"/>
                  <a:sym typeface="Roboto"/>
                </a:rPr>
                <a:t>Linux</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 sz="800" u="none" cap="none" strike="noStrike">
                  <a:solidFill>
                    <a:srgbClr val="1B786E"/>
                  </a:solidFill>
                  <a:latin typeface="Roboto"/>
                  <a:ea typeface="Roboto"/>
                  <a:cs typeface="Roboto"/>
                  <a:sym typeface="Roboto"/>
                </a:rPr>
                <a:t>Mac</a:t>
              </a:r>
              <a:endParaRPr b="0" i="0" sz="800" u="none" cap="none" strike="noStrike">
                <a:solidFill>
                  <a:srgbClr val="1B786E"/>
                </a:solidFill>
                <a:latin typeface="Roboto"/>
                <a:ea typeface="Roboto"/>
                <a:cs typeface="Roboto"/>
                <a:sym typeface="Roboto"/>
              </a:endParaRPr>
            </a:p>
          </p:txBody>
        </p:sp>
      </p:grpSp>
      <p:grpSp>
        <p:nvGrpSpPr>
          <p:cNvPr id="305" name="Google Shape;305;p31"/>
          <p:cNvGrpSpPr/>
          <p:nvPr/>
        </p:nvGrpSpPr>
        <p:grpSpPr>
          <a:xfrm>
            <a:off x="1593000" y="2249994"/>
            <a:ext cx="5957975" cy="643500"/>
            <a:chOff x="1593000" y="2322568"/>
            <a:chExt cx="5957975" cy="643500"/>
          </a:xfrm>
        </p:grpSpPr>
        <p:sp>
          <p:nvSpPr>
            <p:cNvPr id="306" name="Google Shape;306;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1"/>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1"/>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1000">
                  <a:solidFill>
                    <a:srgbClr val="FFFFFF"/>
                  </a:solidFill>
                  <a:latin typeface="Roboto Medium"/>
                  <a:ea typeface="Roboto Medium"/>
                  <a:cs typeface="Roboto Medium"/>
                  <a:sym typeface="Roboto Medium"/>
                </a:rPr>
                <a:t>Framework</a:t>
              </a:r>
              <a:endParaRPr b="0" i="0" sz="1000" u="none" cap="none" strike="noStrike">
                <a:solidFill>
                  <a:srgbClr val="FFFFFF"/>
                </a:solidFill>
                <a:latin typeface="Roboto"/>
                <a:ea typeface="Roboto"/>
                <a:cs typeface="Roboto"/>
                <a:sym typeface="Roboto"/>
              </a:endParaRPr>
            </a:p>
          </p:txBody>
        </p:sp>
        <p:sp>
          <p:nvSpPr>
            <p:cNvPr id="310" name="Google Shape;310;p3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12" name="Google Shape;312;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QT5</a:t>
              </a:r>
              <a:endParaRPr b="0" i="0" sz="800" u="none" cap="none" strike="noStrike">
                <a:solidFill>
                  <a:srgbClr val="1B786E"/>
                </a:solidFill>
                <a:latin typeface="Roboto"/>
                <a:ea typeface="Roboto"/>
                <a:cs typeface="Roboto"/>
                <a:sym typeface="Roboto"/>
              </a:endParaRPr>
            </a:p>
          </p:txBody>
        </p:sp>
      </p:grpSp>
      <p:grpSp>
        <p:nvGrpSpPr>
          <p:cNvPr id="313" name="Google Shape;313;p31"/>
          <p:cNvGrpSpPr/>
          <p:nvPr/>
        </p:nvGrpSpPr>
        <p:grpSpPr>
          <a:xfrm>
            <a:off x="1593000" y="1595135"/>
            <a:ext cx="5957975" cy="643500"/>
            <a:chOff x="1593000" y="2322568"/>
            <a:chExt cx="5957975" cy="643500"/>
          </a:xfrm>
        </p:grpSpPr>
        <p:sp>
          <p:nvSpPr>
            <p:cNvPr id="314" name="Google Shape;314;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1"/>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1"/>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Medium"/>
                  <a:ea typeface="Roboto Medium"/>
                  <a:cs typeface="Roboto Medium"/>
                  <a:sym typeface="Roboto Medium"/>
                </a:rPr>
                <a:t>Back End</a:t>
              </a:r>
              <a:endParaRPr b="0" i="0" sz="1000" u="none" cap="none" strike="noStrike">
                <a:solidFill>
                  <a:srgbClr val="FFFFFF"/>
                </a:solidFill>
                <a:latin typeface="Roboto"/>
                <a:ea typeface="Roboto"/>
                <a:cs typeface="Roboto"/>
                <a:sym typeface="Roboto"/>
              </a:endParaRPr>
            </a:p>
          </p:txBody>
        </p:sp>
        <p:sp>
          <p:nvSpPr>
            <p:cNvPr id="318" name="Google Shape;318;p3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20" name="Google Shape;320;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SQLite</a:t>
              </a:r>
              <a:endParaRPr b="0" i="0" sz="800" u="none" cap="none" strike="noStrike">
                <a:solidFill>
                  <a:srgbClr val="1B786E"/>
                </a:solidFill>
                <a:latin typeface="Roboto"/>
                <a:ea typeface="Roboto"/>
                <a:cs typeface="Roboto"/>
                <a:sym typeface="Roboto"/>
              </a:endParaRPr>
            </a:p>
          </p:txBody>
        </p:sp>
      </p:grpSp>
      <p:grpSp>
        <p:nvGrpSpPr>
          <p:cNvPr id="321" name="Google Shape;321;p31"/>
          <p:cNvGrpSpPr/>
          <p:nvPr/>
        </p:nvGrpSpPr>
        <p:grpSpPr>
          <a:xfrm>
            <a:off x="1593000" y="940260"/>
            <a:ext cx="5957975" cy="643500"/>
            <a:chOff x="1593000" y="2322568"/>
            <a:chExt cx="5957975" cy="643500"/>
          </a:xfrm>
        </p:grpSpPr>
        <p:sp>
          <p:nvSpPr>
            <p:cNvPr id="322" name="Google Shape;322;p3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1"/>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1"/>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Roboto Medium"/>
                  <a:ea typeface="Roboto Medium"/>
                  <a:cs typeface="Roboto Medium"/>
                  <a:sym typeface="Roboto Medium"/>
                </a:rPr>
                <a:t>Front End</a:t>
              </a:r>
              <a:endParaRPr b="0" i="0" sz="1000" u="none" cap="none" strike="noStrike">
                <a:solidFill>
                  <a:srgbClr val="FFFFFF"/>
                </a:solidFill>
                <a:latin typeface="Roboto"/>
                <a:ea typeface="Roboto"/>
                <a:cs typeface="Roboto"/>
                <a:sym typeface="Roboto"/>
              </a:endParaRPr>
            </a:p>
          </p:txBody>
        </p:sp>
        <p:sp>
          <p:nvSpPr>
            <p:cNvPr id="326" name="Google Shape;326;p3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28" name="Google Shape;328;p3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lang="en" sz="800">
                  <a:solidFill>
                    <a:srgbClr val="1B786E"/>
                  </a:solidFill>
                  <a:latin typeface="Roboto"/>
                  <a:ea typeface="Roboto"/>
                  <a:cs typeface="Roboto"/>
                  <a:sym typeface="Roboto"/>
                </a:rPr>
                <a:t>Python</a:t>
              </a:r>
              <a:endParaRPr b="0" i="0" sz="800" u="none" cap="none" strike="noStrike">
                <a:solidFill>
                  <a:srgbClr val="1B786E"/>
                </a:solidFill>
                <a:latin typeface="Roboto"/>
                <a:ea typeface="Roboto"/>
                <a:cs typeface="Roboto"/>
                <a:sym typeface="Roboto"/>
              </a:endParaRPr>
            </a:p>
          </p:txBody>
        </p:sp>
      </p:grpSp>
      <p:sp>
        <p:nvSpPr>
          <p:cNvPr id="329" name="Google Shape;329;p31"/>
          <p:cNvSpPr txBox="1"/>
          <p:nvPr/>
        </p:nvSpPr>
        <p:spPr>
          <a:xfrm>
            <a:off x="756675" y="4508000"/>
            <a:ext cx="6595200" cy="49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30" name="Google Shape;330;p31"/>
          <p:cNvSpPr txBox="1"/>
          <p:nvPr/>
        </p:nvSpPr>
        <p:spPr>
          <a:xfrm>
            <a:off x="543300" y="4588000"/>
            <a:ext cx="7360800" cy="49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Lato"/>
                <a:ea typeface="Lato"/>
                <a:cs typeface="Lato"/>
                <a:sym typeface="Lato"/>
              </a:rPr>
              <a:t>3.4  Software  Requirements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nvSpPr>
        <p:spPr>
          <a:xfrm>
            <a:off x="1183375" y="4553700"/>
            <a:ext cx="6515100" cy="49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36" name="Google Shape;336;p32"/>
          <p:cNvSpPr txBox="1"/>
          <p:nvPr/>
        </p:nvSpPr>
        <p:spPr>
          <a:xfrm>
            <a:off x="219450" y="667500"/>
            <a:ext cx="8744100" cy="37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37" name="Google Shape;337;p32"/>
          <p:cNvSpPr txBox="1"/>
          <p:nvPr/>
        </p:nvSpPr>
        <p:spPr>
          <a:xfrm>
            <a:off x="2834250" y="62650"/>
            <a:ext cx="3475500" cy="42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600"/>
              </a:spcBef>
              <a:spcAft>
                <a:spcPts val="0"/>
              </a:spcAft>
              <a:buClr>
                <a:srgbClr val="000000"/>
              </a:buClr>
              <a:buSzPts val="1300"/>
              <a:buFont typeface="Arial"/>
              <a:buNone/>
            </a:pPr>
            <a:r>
              <a:rPr lang="en">
                <a:solidFill>
                  <a:schemeClr val="dk2"/>
                </a:solidFill>
                <a:latin typeface="Lato Black"/>
                <a:ea typeface="Lato Black"/>
                <a:cs typeface="Lato Black"/>
                <a:sym typeface="Lato Black"/>
              </a:rPr>
              <a:t>Agile </a:t>
            </a:r>
            <a:r>
              <a:rPr lang="en">
                <a:solidFill>
                  <a:schemeClr val="dk2"/>
                </a:solidFill>
                <a:latin typeface="Lato Black"/>
                <a:ea typeface="Lato Black"/>
                <a:cs typeface="Lato Black"/>
                <a:sym typeface="Lato Black"/>
              </a:rPr>
              <a:t>Model</a:t>
            </a:r>
            <a:endParaRPr sz="1300">
              <a:solidFill>
                <a:schemeClr val="accent1"/>
              </a:solidFill>
              <a:latin typeface="Lato"/>
              <a:ea typeface="Lato"/>
              <a:cs typeface="Lato"/>
              <a:sym typeface="Lato"/>
            </a:endParaRPr>
          </a:p>
        </p:txBody>
      </p:sp>
      <p:pic>
        <p:nvPicPr>
          <p:cNvPr id="338" name="Google Shape;338;p32"/>
          <p:cNvPicPr preferRelativeResize="0"/>
          <p:nvPr/>
        </p:nvPicPr>
        <p:blipFill>
          <a:blip r:embed="rId3">
            <a:alphaModFix/>
          </a:blip>
          <a:stretch>
            <a:fillRect/>
          </a:stretch>
        </p:blipFill>
        <p:spPr>
          <a:xfrm>
            <a:off x="517325" y="1000125"/>
            <a:ext cx="7769749" cy="38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nvSpPr>
        <p:spPr>
          <a:xfrm>
            <a:off x="1042425" y="4359400"/>
            <a:ext cx="6629400" cy="5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Lato"/>
                <a:ea typeface="Lato"/>
                <a:cs typeface="Lato"/>
                <a:sym typeface="Lato"/>
              </a:rPr>
              <a:t>3.6  Feasibility Study </a:t>
            </a:r>
            <a:endParaRPr b="0" i="0" sz="1400" u="none" cap="none" strike="noStrike">
              <a:solidFill>
                <a:srgbClr val="000000"/>
              </a:solidFill>
              <a:latin typeface="Lato"/>
              <a:ea typeface="Lato"/>
              <a:cs typeface="Lato"/>
              <a:sym typeface="Lato"/>
            </a:endParaRPr>
          </a:p>
        </p:txBody>
      </p:sp>
      <p:grpSp>
        <p:nvGrpSpPr>
          <p:cNvPr id="344" name="Google Shape;344;p33"/>
          <p:cNvGrpSpPr/>
          <p:nvPr/>
        </p:nvGrpSpPr>
        <p:grpSpPr>
          <a:xfrm>
            <a:off x="363524" y="1258050"/>
            <a:ext cx="2726286" cy="2547000"/>
            <a:chOff x="363524" y="1258050"/>
            <a:chExt cx="2726286" cy="2547000"/>
          </a:xfrm>
        </p:grpSpPr>
        <p:sp>
          <p:nvSpPr>
            <p:cNvPr id="345" name="Google Shape;345;p33"/>
            <p:cNvSpPr/>
            <p:nvPr/>
          </p:nvSpPr>
          <p:spPr>
            <a:xfrm rot="2700000">
              <a:off x="1356161" y="1011412"/>
              <a:ext cx="561726" cy="3040276"/>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3"/>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55B54"/>
                  </a:solidFill>
                  <a:latin typeface="Roboto"/>
                  <a:ea typeface="Roboto"/>
                  <a:cs typeface="Roboto"/>
                  <a:sym typeface="Roboto"/>
                </a:rPr>
                <a:t>1</a:t>
              </a:r>
              <a:endParaRPr b="1" i="0" sz="1200" u="none" cap="none" strike="noStrike">
                <a:solidFill>
                  <a:srgbClr val="155B54"/>
                </a:solidFill>
                <a:latin typeface="Roboto"/>
                <a:ea typeface="Roboto"/>
                <a:cs typeface="Roboto"/>
                <a:sym typeface="Roboto"/>
              </a:endParaRPr>
            </a:p>
          </p:txBody>
        </p:sp>
        <p:sp>
          <p:nvSpPr>
            <p:cNvPr id="347" name="Google Shape;347;p33"/>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Technical Feasibility</a:t>
              </a:r>
              <a:endParaRPr b="1" i="0" sz="800" u="none" cap="none" strike="noStrike">
                <a:solidFill>
                  <a:srgbClr val="FFFFFF"/>
                </a:solidFill>
                <a:latin typeface="Roboto"/>
                <a:ea typeface="Roboto"/>
                <a:cs typeface="Roboto"/>
                <a:sym typeface="Roboto"/>
              </a:endParaRPr>
            </a:p>
          </p:txBody>
        </p:sp>
        <p:sp>
          <p:nvSpPr>
            <p:cNvPr id="348" name="Google Shape;348;p33"/>
            <p:cNvSpPr txBox="1"/>
            <p:nvPr/>
          </p:nvSpPr>
          <p:spPr>
            <a:xfrm rot="-2700000">
              <a:off x="1029496" y="25506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grpSp>
      <p:grpSp>
        <p:nvGrpSpPr>
          <p:cNvPr id="349" name="Google Shape;349;p33"/>
          <p:cNvGrpSpPr/>
          <p:nvPr/>
        </p:nvGrpSpPr>
        <p:grpSpPr>
          <a:xfrm>
            <a:off x="2273746" y="1258050"/>
            <a:ext cx="2726286" cy="2547000"/>
            <a:chOff x="2273746" y="1258050"/>
            <a:chExt cx="2726286" cy="2547000"/>
          </a:xfrm>
        </p:grpSpPr>
        <p:sp>
          <p:nvSpPr>
            <p:cNvPr id="350" name="Google Shape;350;p33"/>
            <p:cNvSpPr/>
            <p:nvPr/>
          </p:nvSpPr>
          <p:spPr>
            <a:xfrm rot="2700000">
              <a:off x="3266383" y="1011412"/>
              <a:ext cx="561726" cy="3040276"/>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3"/>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B786E"/>
                  </a:solidFill>
                  <a:latin typeface="Roboto"/>
                  <a:ea typeface="Roboto"/>
                  <a:cs typeface="Roboto"/>
                  <a:sym typeface="Roboto"/>
                </a:rPr>
                <a:t>2</a:t>
              </a:r>
              <a:endParaRPr b="1" i="0" sz="1200" u="none" cap="none" strike="noStrike">
                <a:solidFill>
                  <a:srgbClr val="1B786E"/>
                </a:solidFill>
                <a:latin typeface="Roboto"/>
                <a:ea typeface="Roboto"/>
                <a:cs typeface="Roboto"/>
                <a:sym typeface="Roboto"/>
              </a:endParaRPr>
            </a:p>
          </p:txBody>
        </p:sp>
        <p:sp>
          <p:nvSpPr>
            <p:cNvPr id="352" name="Google Shape;352;p33"/>
            <p:cNvSpPr txBox="1"/>
            <p:nvPr/>
          </p:nvSpPr>
          <p:spPr>
            <a:xfrm rot="-2700000">
              <a:off x="2473968" y="2237954"/>
              <a:ext cx="2341513"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Economical Feasibility</a:t>
              </a:r>
              <a:endParaRPr b="1" i="0" sz="800" u="none" cap="none" strike="noStrike">
                <a:solidFill>
                  <a:srgbClr val="FFFFFF"/>
                </a:solidFill>
                <a:latin typeface="Roboto"/>
                <a:ea typeface="Roboto"/>
                <a:cs typeface="Roboto"/>
                <a:sym typeface="Roboto"/>
              </a:endParaRPr>
            </a:p>
          </p:txBody>
        </p:sp>
        <p:sp>
          <p:nvSpPr>
            <p:cNvPr id="353" name="Google Shape;353;p33"/>
            <p:cNvSpPr txBox="1"/>
            <p:nvPr/>
          </p:nvSpPr>
          <p:spPr>
            <a:xfrm rot="-2700000">
              <a:off x="2939718" y="25506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grpSp>
      <p:grpSp>
        <p:nvGrpSpPr>
          <p:cNvPr id="354" name="Google Shape;354;p33"/>
          <p:cNvGrpSpPr/>
          <p:nvPr/>
        </p:nvGrpSpPr>
        <p:grpSpPr>
          <a:xfrm>
            <a:off x="4193764" y="1258050"/>
            <a:ext cx="2726286" cy="2547000"/>
            <a:chOff x="4193764" y="1258050"/>
            <a:chExt cx="2726286" cy="2547000"/>
          </a:xfrm>
        </p:grpSpPr>
        <p:sp>
          <p:nvSpPr>
            <p:cNvPr id="355" name="Google Shape;355;p33"/>
            <p:cNvSpPr/>
            <p:nvPr/>
          </p:nvSpPr>
          <p:spPr>
            <a:xfrm rot="2700000">
              <a:off x="5186401" y="1011412"/>
              <a:ext cx="561726" cy="3040276"/>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3"/>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1D7E74"/>
                  </a:solidFill>
                  <a:latin typeface="Roboto"/>
                  <a:ea typeface="Roboto"/>
                  <a:cs typeface="Roboto"/>
                  <a:sym typeface="Roboto"/>
                </a:rPr>
                <a:t>3</a:t>
              </a:r>
              <a:endParaRPr b="1" i="0" sz="1200" u="none" cap="none" strike="noStrike">
                <a:solidFill>
                  <a:srgbClr val="1D7E74"/>
                </a:solidFill>
                <a:latin typeface="Roboto"/>
                <a:ea typeface="Roboto"/>
                <a:cs typeface="Roboto"/>
                <a:sym typeface="Roboto"/>
              </a:endParaRPr>
            </a:p>
          </p:txBody>
        </p:sp>
        <p:sp>
          <p:nvSpPr>
            <p:cNvPr id="357" name="Google Shape;357;p33"/>
            <p:cNvSpPr txBox="1"/>
            <p:nvPr/>
          </p:nvSpPr>
          <p:spPr>
            <a:xfrm rot="-2700000">
              <a:off x="4400124" y="2240504"/>
              <a:ext cx="2334301"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Operational Feasibility</a:t>
              </a:r>
              <a:endParaRPr b="1" i="0" sz="800" u="none" cap="none" strike="noStrike">
                <a:solidFill>
                  <a:srgbClr val="FFFFFF"/>
                </a:solidFill>
                <a:latin typeface="Roboto"/>
                <a:ea typeface="Roboto"/>
                <a:cs typeface="Roboto"/>
                <a:sym typeface="Roboto"/>
              </a:endParaRPr>
            </a:p>
          </p:txBody>
        </p:sp>
        <p:sp>
          <p:nvSpPr>
            <p:cNvPr id="358" name="Google Shape;358;p33"/>
            <p:cNvSpPr txBox="1"/>
            <p:nvPr/>
          </p:nvSpPr>
          <p:spPr>
            <a:xfrm rot="-2700000">
              <a:off x="4859736" y="25506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grpSp>
      <p:grpSp>
        <p:nvGrpSpPr>
          <p:cNvPr id="359" name="Google Shape;359;p33"/>
          <p:cNvGrpSpPr/>
          <p:nvPr/>
        </p:nvGrpSpPr>
        <p:grpSpPr>
          <a:xfrm>
            <a:off x="6103986" y="1258050"/>
            <a:ext cx="2726286" cy="2547000"/>
            <a:chOff x="6103986" y="1258050"/>
            <a:chExt cx="2726286" cy="2547000"/>
          </a:xfrm>
        </p:grpSpPr>
        <p:sp>
          <p:nvSpPr>
            <p:cNvPr id="360" name="Google Shape;360;p33"/>
            <p:cNvSpPr/>
            <p:nvPr/>
          </p:nvSpPr>
          <p:spPr>
            <a:xfrm rot="2700000">
              <a:off x="7096623" y="1011412"/>
              <a:ext cx="561726" cy="3040276"/>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F887E"/>
                  </a:solidFill>
                  <a:latin typeface="Roboto"/>
                  <a:ea typeface="Roboto"/>
                  <a:cs typeface="Roboto"/>
                  <a:sym typeface="Roboto"/>
                </a:rPr>
                <a:t>4</a:t>
              </a:r>
              <a:endParaRPr b="1" i="0" sz="1200" u="none" cap="none" strike="noStrike">
                <a:solidFill>
                  <a:srgbClr val="1F887E"/>
                </a:solidFill>
                <a:latin typeface="Roboto"/>
                <a:ea typeface="Roboto"/>
                <a:cs typeface="Roboto"/>
                <a:sym typeface="Roboto"/>
              </a:endParaRPr>
            </a:p>
          </p:txBody>
        </p:sp>
        <p:sp>
          <p:nvSpPr>
            <p:cNvPr id="362" name="Google Shape;362;p33"/>
            <p:cNvSpPr txBox="1"/>
            <p:nvPr/>
          </p:nvSpPr>
          <p:spPr>
            <a:xfrm rot="-2700000">
              <a:off x="6306241" y="2238854"/>
              <a:ext cx="2338968"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Scheduling Feasibility </a:t>
              </a:r>
              <a:endParaRPr b="1" i="0" sz="800" u="none" cap="none" strike="noStrike">
                <a:solidFill>
                  <a:srgbClr val="FFFFFF"/>
                </a:solidFill>
                <a:latin typeface="Roboto"/>
                <a:ea typeface="Roboto"/>
                <a:cs typeface="Roboto"/>
                <a:sym typeface="Roboto"/>
              </a:endParaRPr>
            </a:p>
          </p:txBody>
        </p:sp>
        <p:sp>
          <p:nvSpPr>
            <p:cNvPr id="363" name="Google Shape;363;p33"/>
            <p:cNvSpPr txBox="1"/>
            <p:nvPr/>
          </p:nvSpPr>
          <p:spPr>
            <a:xfrm rot="-2700000">
              <a:off x="6769958" y="25506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rgbClr val="000000"/>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idx="4294967295" type="title"/>
          </p:nvPr>
        </p:nvSpPr>
        <p:spPr>
          <a:xfrm>
            <a:off x="-666962" y="4309875"/>
            <a:ext cx="6398100" cy="5352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3000"/>
              <a:buNone/>
            </a:pPr>
            <a:r>
              <a:rPr lang="en"/>
              <a:t>4</a:t>
            </a:r>
            <a:r>
              <a:rPr lang="en"/>
              <a:t>. Project Phases</a:t>
            </a:r>
            <a:endParaRPr sz="3000"/>
          </a:p>
        </p:txBody>
      </p:sp>
      <p:sp>
        <p:nvSpPr>
          <p:cNvPr id="369" name="Google Shape;369;p34"/>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4"/>
          <p:cNvGrpSpPr/>
          <p:nvPr/>
        </p:nvGrpSpPr>
        <p:grpSpPr>
          <a:xfrm>
            <a:off x="5214050" y="851693"/>
            <a:ext cx="1795295" cy="680379"/>
            <a:chOff x="5214050" y="851693"/>
            <a:chExt cx="1795295" cy="680379"/>
          </a:xfrm>
        </p:grpSpPr>
        <p:cxnSp>
          <p:nvCxnSpPr>
            <p:cNvPr id="371" name="Google Shape;371;p34"/>
            <p:cNvCxnSpPr/>
            <p:nvPr/>
          </p:nvCxnSpPr>
          <p:spPr>
            <a:xfrm flipH="1">
              <a:off x="5214050" y="1153772"/>
              <a:ext cx="273000" cy="378300"/>
            </a:xfrm>
            <a:prstGeom prst="straightConnector1">
              <a:avLst/>
            </a:prstGeom>
            <a:noFill/>
            <a:ln cap="flat" cmpd="sng" w="19050">
              <a:solidFill>
                <a:srgbClr val="085630"/>
              </a:solidFill>
              <a:prstDash val="solid"/>
              <a:round/>
              <a:headEnd len="med" w="med" type="oval"/>
              <a:tailEnd len="sm" w="sm" type="none"/>
            </a:ln>
          </p:spPr>
        </p:cxnSp>
        <p:sp>
          <p:nvSpPr>
            <p:cNvPr id="372" name="Google Shape;372;p34"/>
            <p:cNvSpPr txBox="1"/>
            <p:nvPr/>
          </p:nvSpPr>
          <p:spPr>
            <a:xfrm>
              <a:off x="5514145" y="851693"/>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Phase</a:t>
              </a:r>
              <a:r>
                <a:rPr lang="en" sz="800">
                  <a:latin typeface="Roboto"/>
                  <a:ea typeface="Roboto"/>
                  <a:cs typeface="Roboto"/>
                  <a:sym typeface="Roboto"/>
                </a:rPr>
                <a:t> 1</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800">
                  <a:latin typeface="Roboto"/>
                  <a:ea typeface="Roboto"/>
                  <a:cs typeface="Roboto"/>
                  <a:sym typeface="Roboto"/>
                </a:rPr>
                <a:t>Requirements Gathering and Analysis</a:t>
              </a:r>
              <a:endParaRPr b="1" sz="800">
                <a:latin typeface="Roboto"/>
                <a:ea typeface="Roboto"/>
                <a:cs typeface="Roboto"/>
                <a:sym typeface="Roboto"/>
              </a:endParaRPr>
            </a:p>
          </p:txBody>
        </p:sp>
      </p:grpSp>
      <p:grpSp>
        <p:nvGrpSpPr>
          <p:cNvPr id="373" name="Google Shape;373;p34"/>
          <p:cNvGrpSpPr/>
          <p:nvPr/>
        </p:nvGrpSpPr>
        <p:grpSpPr>
          <a:xfrm>
            <a:off x="2102252" y="851693"/>
            <a:ext cx="1805709" cy="680379"/>
            <a:chOff x="2102252" y="851693"/>
            <a:chExt cx="1805709" cy="680379"/>
          </a:xfrm>
        </p:grpSpPr>
        <p:cxnSp>
          <p:nvCxnSpPr>
            <p:cNvPr id="374" name="Google Shape;374;p34"/>
            <p:cNvCxnSpPr/>
            <p:nvPr/>
          </p:nvCxnSpPr>
          <p:spPr>
            <a:xfrm>
              <a:off x="3634961" y="1153772"/>
              <a:ext cx="273000" cy="378300"/>
            </a:xfrm>
            <a:prstGeom prst="straightConnector1">
              <a:avLst/>
            </a:prstGeom>
            <a:noFill/>
            <a:ln cap="flat" cmpd="sng" w="19050">
              <a:solidFill>
                <a:srgbClr val="65F0AC"/>
              </a:solidFill>
              <a:prstDash val="solid"/>
              <a:round/>
              <a:headEnd len="med" w="med" type="oval"/>
              <a:tailEnd len="sm" w="sm" type="none"/>
            </a:ln>
          </p:spPr>
        </p:cxnSp>
        <p:sp>
          <p:nvSpPr>
            <p:cNvPr id="375" name="Google Shape;375;p34"/>
            <p:cNvSpPr txBox="1"/>
            <p:nvPr/>
          </p:nvSpPr>
          <p:spPr>
            <a:xfrm>
              <a:off x="2102252" y="851693"/>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800">
                  <a:latin typeface="Roboto"/>
                  <a:ea typeface="Roboto"/>
                  <a:cs typeface="Roboto"/>
                  <a:sym typeface="Roboto"/>
                </a:rPr>
                <a:t>Phase</a:t>
              </a:r>
              <a:r>
                <a:rPr lang="en" sz="800">
                  <a:latin typeface="Roboto"/>
                  <a:ea typeface="Roboto"/>
                  <a:cs typeface="Roboto"/>
                  <a:sym typeface="Roboto"/>
                </a:rPr>
                <a:t> 5</a:t>
              </a:r>
              <a:endParaRPr sz="800">
                <a:latin typeface="Roboto"/>
                <a:ea typeface="Roboto"/>
                <a:cs typeface="Roboto"/>
                <a:sym typeface="Roboto"/>
              </a:endParaRPr>
            </a:p>
            <a:p>
              <a:pPr indent="0" lvl="0" marL="0" rtl="0" algn="r">
                <a:lnSpc>
                  <a:spcPct val="115000"/>
                </a:lnSpc>
                <a:spcBef>
                  <a:spcPts val="0"/>
                </a:spcBef>
                <a:spcAft>
                  <a:spcPts val="0"/>
                </a:spcAft>
                <a:buNone/>
              </a:pPr>
              <a:r>
                <a:t/>
              </a:r>
              <a:endParaRPr sz="600">
                <a:latin typeface="Roboto"/>
                <a:ea typeface="Roboto"/>
                <a:cs typeface="Roboto"/>
                <a:sym typeface="Roboto"/>
              </a:endParaRPr>
            </a:p>
            <a:p>
              <a:pPr indent="0" lvl="0" marL="0" rtl="0" algn="r">
                <a:lnSpc>
                  <a:spcPct val="115000"/>
                </a:lnSpc>
                <a:spcBef>
                  <a:spcPts val="0"/>
                </a:spcBef>
                <a:spcAft>
                  <a:spcPts val="0"/>
                </a:spcAft>
                <a:buNone/>
              </a:pPr>
              <a:r>
                <a:rPr b="1" lang="en" sz="800">
                  <a:latin typeface="Roboto"/>
                  <a:ea typeface="Roboto"/>
                  <a:cs typeface="Roboto"/>
                  <a:sym typeface="Roboto"/>
                </a:rPr>
                <a:t> System Testing and Maintenance</a:t>
              </a:r>
              <a:endParaRPr b="1" sz="800">
                <a:latin typeface="Roboto"/>
                <a:ea typeface="Roboto"/>
                <a:cs typeface="Roboto"/>
                <a:sym typeface="Roboto"/>
              </a:endParaRPr>
            </a:p>
          </p:txBody>
        </p:sp>
      </p:grpSp>
      <p:grpSp>
        <p:nvGrpSpPr>
          <p:cNvPr id="376" name="Google Shape;376;p34"/>
          <p:cNvGrpSpPr/>
          <p:nvPr/>
        </p:nvGrpSpPr>
        <p:grpSpPr>
          <a:xfrm>
            <a:off x="5625475" y="2586174"/>
            <a:ext cx="1947079" cy="669600"/>
            <a:chOff x="5625475" y="2586174"/>
            <a:chExt cx="1947079" cy="669600"/>
          </a:xfrm>
        </p:grpSpPr>
        <p:cxnSp>
          <p:nvCxnSpPr>
            <p:cNvPr id="377" name="Google Shape;377;p34"/>
            <p:cNvCxnSpPr/>
            <p:nvPr/>
          </p:nvCxnSpPr>
          <p:spPr>
            <a:xfrm rot="10800000">
              <a:off x="5625475" y="2771675"/>
              <a:ext cx="442200" cy="153300"/>
            </a:xfrm>
            <a:prstGeom prst="straightConnector1">
              <a:avLst/>
            </a:prstGeom>
            <a:noFill/>
            <a:ln cap="flat" cmpd="sng" w="19050">
              <a:solidFill>
                <a:srgbClr val="0E9453"/>
              </a:solidFill>
              <a:prstDash val="solid"/>
              <a:round/>
              <a:headEnd len="med" w="med" type="oval"/>
              <a:tailEnd len="sm" w="sm" type="none"/>
            </a:ln>
          </p:spPr>
        </p:cxnSp>
        <p:sp>
          <p:nvSpPr>
            <p:cNvPr id="378" name="Google Shape;378;p34"/>
            <p:cNvSpPr txBox="1"/>
            <p:nvPr/>
          </p:nvSpPr>
          <p:spPr>
            <a:xfrm>
              <a:off x="6077354" y="258617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Phase</a:t>
              </a:r>
              <a:r>
                <a:rPr lang="en" sz="800">
                  <a:latin typeface="Roboto"/>
                  <a:ea typeface="Roboto"/>
                  <a:cs typeface="Roboto"/>
                  <a:sym typeface="Roboto"/>
                </a:rPr>
                <a:t> 2</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n" sz="800">
                  <a:latin typeface="Roboto"/>
                  <a:ea typeface="Roboto"/>
                  <a:cs typeface="Roboto"/>
                  <a:sym typeface="Roboto"/>
                </a:rPr>
                <a:t> Design and Development </a:t>
              </a:r>
              <a:endParaRPr b="1" sz="800">
                <a:latin typeface="Roboto"/>
                <a:ea typeface="Roboto"/>
                <a:cs typeface="Roboto"/>
                <a:sym typeface="Roboto"/>
              </a:endParaRPr>
            </a:p>
          </p:txBody>
        </p:sp>
      </p:grpSp>
      <p:grpSp>
        <p:nvGrpSpPr>
          <p:cNvPr id="379" name="Google Shape;379;p34"/>
          <p:cNvGrpSpPr/>
          <p:nvPr/>
        </p:nvGrpSpPr>
        <p:grpSpPr>
          <a:xfrm>
            <a:off x="1554490" y="2571667"/>
            <a:ext cx="1955185" cy="669600"/>
            <a:chOff x="1554490" y="2571667"/>
            <a:chExt cx="1955185" cy="669600"/>
          </a:xfrm>
        </p:grpSpPr>
        <p:cxnSp>
          <p:nvCxnSpPr>
            <p:cNvPr id="380" name="Google Shape;380;p34"/>
            <p:cNvCxnSpPr/>
            <p:nvPr/>
          </p:nvCxnSpPr>
          <p:spPr>
            <a:xfrm flipH="1" rot="10800000">
              <a:off x="3059375" y="2771675"/>
              <a:ext cx="450300" cy="145200"/>
            </a:xfrm>
            <a:prstGeom prst="straightConnector1">
              <a:avLst/>
            </a:prstGeom>
            <a:noFill/>
            <a:ln cap="flat" cmpd="sng" w="19050">
              <a:solidFill>
                <a:srgbClr val="0E9453"/>
              </a:solidFill>
              <a:prstDash val="solid"/>
              <a:round/>
              <a:headEnd len="med" w="med" type="oval"/>
              <a:tailEnd len="sm" w="sm" type="none"/>
            </a:ln>
          </p:spPr>
        </p:cxnSp>
        <p:sp>
          <p:nvSpPr>
            <p:cNvPr id="381" name="Google Shape;381;p34"/>
            <p:cNvSpPr txBox="1"/>
            <p:nvPr/>
          </p:nvSpPr>
          <p:spPr>
            <a:xfrm>
              <a:off x="1554490" y="2571667"/>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800">
                  <a:latin typeface="Roboto"/>
                  <a:ea typeface="Roboto"/>
                  <a:cs typeface="Roboto"/>
                  <a:sym typeface="Roboto"/>
                </a:rPr>
                <a:t>LOREM 4</a:t>
              </a:r>
              <a:endParaRPr sz="800">
                <a:latin typeface="Roboto"/>
                <a:ea typeface="Roboto"/>
                <a:cs typeface="Roboto"/>
                <a:sym typeface="Roboto"/>
              </a:endParaRPr>
            </a:p>
            <a:p>
              <a:pPr indent="0" lvl="0" marL="0" rtl="0" algn="r">
                <a:lnSpc>
                  <a:spcPct val="115000"/>
                </a:lnSpc>
                <a:spcBef>
                  <a:spcPts val="0"/>
                </a:spcBef>
                <a:spcAft>
                  <a:spcPts val="0"/>
                </a:spcAft>
                <a:buNone/>
              </a:pPr>
              <a:r>
                <a:t/>
              </a:r>
              <a:endParaRPr sz="600">
                <a:latin typeface="Roboto"/>
                <a:ea typeface="Roboto"/>
                <a:cs typeface="Roboto"/>
                <a:sym typeface="Roboto"/>
              </a:endParaRPr>
            </a:p>
            <a:p>
              <a:pPr indent="0" lvl="0" marL="0" rtl="0" algn="r">
                <a:lnSpc>
                  <a:spcPct val="115000"/>
                </a:lnSpc>
                <a:spcBef>
                  <a:spcPts val="0"/>
                </a:spcBef>
                <a:spcAft>
                  <a:spcPts val="0"/>
                </a:spcAft>
                <a:buNone/>
              </a:pPr>
              <a:r>
                <a:rPr b="1" lang="en" sz="800">
                  <a:latin typeface="Roboto"/>
                  <a:ea typeface="Roboto"/>
                  <a:cs typeface="Roboto"/>
                  <a:sym typeface="Roboto"/>
                </a:rPr>
                <a:t>Deployment and Training</a:t>
              </a:r>
              <a:endParaRPr b="1" sz="800">
                <a:latin typeface="Roboto"/>
                <a:ea typeface="Roboto"/>
                <a:cs typeface="Roboto"/>
                <a:sym typeface="Roboto"/>
              </a:endParaRPr>
            </a:p>
          </p:txBody>
        </p:sp>
      </p:grpSp>
      <p:grpSp>
        <p:nvGrpSpPr>
          <p:cNvPr id="382" name="Google Shape;382;p34"/>
          <p:cNvGrpSpPr/>
          <p:nvPr/>
        </p:nvGrpSpPr>
        <p:grpSpPr>
          <a:xfrm>
            <a:off x="3808226" y="3541000"/>
            <a:ext cx="1495200" cy="1137936"/>
            <a:chOff x="3808226" y="3541000"/>
            <a:chExt cx="1495200" cy="1137936"/>
          </a:xfrm>
        </p:grpSpPr>
        <p:cxnSp>
          <p:nvCxnSpPr>
            <p:cNvPr id="383" name="Google Shape;383;p34"/>
            <p:cNvCxnSpPr/>
            <p:nvPr/>
          </p:nvCxnSpPr>
          <p:spPr>
            <a:xfrm rot="10800000">
              <a:off x="4563402" y="3541000"/>
              <a:ext cx="0" cy="489600"/>
            </a:xfrm>
            <a:prstGeom prst="straightConnector1">
              <a:avLst/>
            </a:prstGeom>
            <a:noFill/>
            <a:ln cap="flat" cmpd="sng" w="19050">
              <a:solidFill>
                <a:srgbClr val="085630"/>
              </a:solidFill>
              <a:prstDash val="solid"/>
              <a:round/>
              <a:headEnd len="med" w="med" type="oval"/>
              <a:tailEnd len="sm" w="sm" type="none"/>
            </a:ln>
          </p:spPr>
        </p:cxnSp>
        <p:sp>
          <p:nvSpPr>
            <p:cNvPr id="384" name="Google Shape;384;p34"/>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latin typeface="Roboto"/>
                  <a:ea typeface="Roboto"/>
                  <a:cs typeface="Roboto"/>
                  <a:sym typeface="Roboto"/>
                </a:rPr>
                <a:t>Phase</a:t>
              </a:r>
              <a:r>
                <a:rPr lang="en" sz="800">
                  <a:latin typeface="Roboto"/>
                  <a:ea typeface="Roboto"/>
                  <a:cs typeface="Roboto"/>
                  <a:sym typeface="Roboto"/>
                </a:rPr>
                <a:t> 3</a:t>
              </a:r>
              <a:endParaRPr sz="800">
                <a:latin typeface="Roboto"/>
                <a:ea typeface="Roboto"/>
                <a:cs typeface="Roboto"/>
                <a:sym typeface="Roboto"/>
              </a:endParaRPr>
            </a:p>
            <a:p>
              <a:pPr indent="0" lvl="0" marL="0" rtl="0" algn="ctr">
                <a:lnSpc>
                  <a:spcPct val="115000"/>
                </a:lnSpc>
                <a:spcBef>
                  <a:spcPts val="0"/>
                </a:spcBef>
                <a:spcAft>
                  <a:spcPts val="0"/>
                </a:spcAft>
                <a:buNone/>
              </a:pPr>
              <a:r>
                <a:t/>
              </a:r>
              <a:endParaRPr sz="600">
                <a:latin typeface="Roboto"/>
                <a:ea typeface="Roboto"/>
                <a:cs typeface="Roboto"/>
                <a:sym typeface="Roboto"/>
              </a:endParaRPr>
            </a:p>
            <a:p>
              <a:pPr indent="0" lvl="0" marL="0" rtl="0" algn="ctr">
                <a:lnSpc>
                  <a:spcPct val="115000"/>
                </a:lnSpc>
                <a:spcBef>
                  <a:spcPts val="0"/>
                </a:spcBef>
                <a:spcAft>
                  <a:spcPts val="0"/>
                </a:spcAft>
                <a:buNone/>
              </a:pPr>
              <a:r>
                <a:rPr b="1" lang="en" sz="800">
                  <a:latin typeface="Roboto"/>
                  <a:ea typeface="Roboto"/>
                  <a:cs typeface="Roboto"/>
                  <a:sym typeface="Roboto"/>
                </a:rPr>
                <a:t>Prototype Testing and Refinement</a:t>
              </a:r>
              <a:endParaRPr b="1" sz="800">
                <a:latin typeface="Roboto"/>
                <a:ea typeface="Roboto"/>
                <a:cs typeface="Roboto"/>
                <a:sym typeface="Roboto"/>
              </a:endParaRPr>
            </a:p>
          </p:txBody>
        </p:sp>
      </p:grpSp>
      <p:sp>
        <p:nvSpPr>
          <p:cNvPr id="385" name="Google Shape;385;p34"/>
          <p:cNvSpPr/>
          <p:nvPr/>
        </p:nvSpPr>
        <p:spPr>
          <a:xfrm rot="1800047">
            <a:off x="3219843" y="1086434"/>
            <a:ext cx="2690936" cy="2690936"/>
          </a:xfrm>
          <a:prstGeom prst="blockArc">
            <a:avLst>
              <a:gd fmla="val 14414370" name="adj1"/>
              <a:gd fmla="val 18998613" name="adj2"/>
              <a:gd fmla="val 8907"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flipH="1" rot="-9000757">
            <a:off x="3225716" y="1084808"/>
            <a:ext cx="2690226" cy="2690226"/>
          </a:xfrm>
          <a:prstGeom prst="blockArc">
            <a:avLst>
              <a:gd fmla="val 20178804" name="adj1"/>
              <a:gd fmla="val 2623923" name="adj2"/>
              <a:gd fmla="val 8858"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020202"/>
                </a:solidFill>
                <a:latin typeface="Roboto"/>
                <a:ea typeface="Roboto"/>
                <a:cs typeface="Roboto"/>
                <a:sym typeface="Roboto"/>
              </a:rPr>
              <a:t>Vestibulum nec congue tempus</a:t>
            </a:r>
            <a:endParaRPr sz="1200">
              <a:solidFill>
                <a:srgbClr val="020202"/>
              </a:solidFill>
            </a:endParaRPr>
          </a:p>
        </p:txBody>
      </p:sp>
      <p:sp>
        <p:nvSpPr>
          <p:cNvPr id="388" name="Google Shape;388;p34"/>
          <p:cNvSpPr/>
          <p:nvPr/>
        </p:nvSpPr>
        <p:spPr>
          <a:xfrm rot="-3781968">
            <a:off x="5556765" y="1857984"/>
            <a:ext cx="363191" cy="363191"/>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flipH="1" rot="-1800109">
            <a:off x="3215030" y="1082474"/>
            <a:ext cx="2696852" cy="2696852"/>
          </a:xfrm>
          <a:prstGeom prst="blockArc">
            <a:avLst>
              <a:gd fmla="val 14334136" name="adj1"/>
              <a:gd fmla="val 18854681" name="adj2"/>
              <a:gd fmla="val 8846" name="adj3"/>
            </a:avLst>
          </a:prstGeom>
          <a:solidFill>
            <a:srgbClr val="65F0A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rot="9000757">
            <a:off x="3207432" y="1087633"/>
            <a:ext cx="2690226" cy="2690226"/>
          </a:xfrm>
          <a:prstGeom prst="blockArc">
            <a:avLst>
              <a:gd fmla="val 20184517" name="adj1"/>
              <a:gd fmla="val 3007258" name="adj2"/>
              <a:gd fmla="val 9336" name="adj3"/>
            </a:avLst>
          </a:prstGeom>
          <a:solidFill>
            <a:srgbClr val="0E9453"/>
          </a:solidFill>
          <a:ln cap="flat" cmpd="sng" w="9525">
            <a:solidFill>
              <a:srgbClr val="0E945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flipH="1" rot="-9000757">
            <a:off x="3207528" y="1089158"/>
            <a:ext cx="2690226" cy="2690226"/>
          </a:xfrm>
          <a:prstGeom prst="blockArc">
            <a:avLst>
              <a:gd fmla="val 15738599" name="adj1"/>
              <a:gd fmla="val 20008131" name="adj2"/>
              <a:gd fmla="val 9063"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rot="9240359">
            <a:off x="3213511" y="1857690"/>
            <a:ext cx="363469" cy="363469"/>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rot="476150">
            <a:off x="5119958" y="3239200"/>
            <a:ext cx="362875" cy="362875"/>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rot="4857950">
            <a:off x="3653723" y="3239151"/>
            <a:ext cx="363003" cy="363003"/>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rot="-8100000">
            <a:off x="4382715" y="1027393"/>
            <a:ext cx="363170" cy="363170"/>
          </a:xfrm>
          <a:prstGeom prst="rtTriangle">
            <a:avLst/>
          </a:prstGeom>
          <a:solidFill>
            <a:srgbClr val="65F0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idx="1" type="body"/>
          </p:nvPr>
        </p:nvSpPr>
        <p:spPr>
          <a:xfrm>
            <a:off x="2962650" y="1753350"/>
            <a:ext cx="4046400" cy="30633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Char char="❏"/>
            </a:pPr>
            <a:r>
              <a:rPr b="1" lang="en" sz="1600"/>
              <a:t>ER Diagram</a:t>
            </a:r>
            <a:endParaRPr b="1" sz="1600"/>
          </a:p>
          <a:p>
            <a:pPr indent="-330200" lvl="0" marL="457200" rtl="0" algn="just">
              <a:lnSpc>
                <a:spcPct val="100000"/>
              </a:lnSpc>
              <a:spcBef>
                <a:spcPts val="0"/>
              </a:spcBef>
              <a:spcAft>
                <a:spcPts val="0"/>
              </a:spcAft>
              <a:buSzPts val="1600"/>
              <a:buChar char="❏"/>
            </a:pPr>
            <a:r>
              <a:rPr b="1" lang="en" sz="1600"/>
              <a:t>Use Case Diagram</a:t>
            </a:r>
            <a:endParaRPr b="1" sz="1600"/>
          </a:p>
          <a:p>
            <a:pPr indent="-330200" lvl="0" marL="457200" rtl="0" algn="just">
              <a:lnSpc>
                <a:spcPct val="100000"/>
              </a:lnSpc>
              <a:spcBef>
                <a:spcPts val="0"/>
              </a:spcBef>
              <a:spcAft>
                <a:spcPts val="0"/>
              </a:spcAft>
              <a:buSzPts val="1600"/>
              <a:buChar char="❏"/>
            </a:pPr>
            <a:r>
              <a:rPr b="1" lang="en" sz="1600"/>
              <a:t>Class Diagram</a:t>
            </a:r>
            <a:endParaRPr b="1" sz="1600"/>
          </a:p>
          <a:p>
            <a:pPr indent="-330200" lvl="0" marL="457200" rtl="0" algn="just">
              <a:lnSpc>
                <a:spcPct val="100000"/>
              </a:lnSpc>
              <a:spcBef>
                <a:spcPts val="0"/>
              </a:spcBef>
              <a:spcAft>
                <a:spcPts val="0"/>
              </a:spcAft>
              <a:buSzPts val="1600"/>
              <a:buChar char="❏"/>
            </a:pPr>
            <a:r>
              <a:rPr b="1" lang="en" sz="1600"/>
              <a:t>Sequence Diagram</a:t>
            </a:r>
            <a:endParaRPr b="1" sz="1600"/>
          </a:p>
          <a:p>
            <a:pPr indent="-330200" lvl="0" marL="457200" rtl="0" algn="just">
              <a:lnSpc>
                <a:spcPct val="100000"/>
              </a:lnSpc>
              <a:spcBef>
                <a:spcPts val="0"/>
              </a:spcBef>
              <a:spcAft>
                <a:spcPts val="0"/>
              </a:spcAft>
              <a:buSzPts val="1600"/>
              <a:buChar char="❏"/>
            </a:pPr>
            <a:r>
              <a:rPr b="1" lang="en" sz="1600"/>
              <a:t>Activity Diagram </a:t>
            </a:r>
            <a:endParaRPr b="1" sz="1600"/>
          </a:p>
          <a:p>
            <a:pPr indent="-330200" lvl="0" marL="914400" rtl="0" algn="just">
              <a:lnSpc>
                <a:spcPct val="100000"/>
              </a:lnSpc>
              <a:spcBef>
                <a:spcPts val="0"/>
              </a:spcBef>
              <a:spcAft>
                <a:spcPts val="0"/>
              </a:spcAft>
              <a:buSzPts val="1600"/>
              <a:buChar char="➔"/>
            </a:pPr>
            <a:r>
              <a:rPr b="1" lang="en" sz="1600"/>
              <a:t>Login Activity Diagram</a:t>
            </a:r>
            <a:endParaRPr b="1" sz="1600"/>
          </a:p>
          <a:p>
            <a:pPr indent="-330200" lvl="0" marL="457200" rtl="0" algn="just">
              <a:lnSpc>
                <a:spcPct val="100000"/>
              </a:lnSpc>
              <a:spcBef>
                <a:spcPts val="0"/>
              </a:spcBef>
              <a:spcAft>
                <a:spcPts val="0"/>
              </a:spcAft>
              <a:buSzPts val="1600"/>
              <a:buChar char="❏"/>
            </a:pPr>
            <a:r>
              <a:rPr b="1" lang="en" sz="1600"/>
              <a:t>Statechart  Diagram</a:t>
            </a:r>
            <a:endParaRPr b="1" sz="1600"/>
          </a:p>
          <a:p>
            <a:pPr indent="-330200" lvl="0" marL="457200" rtl="0" algn="just">
              <a:lnSpc>
                <a:spcPct val="100000"/>
              </a:lnSpc>
              <a:spcBef>
                <a:spcPts val="0"/>
              </a:spcBef>
              <a:spcAft>
                <a:spcPts val="0"/>
              </a:spcAft>
              <a:buSzPts val="1600"/>
              <a:buChar char="❏"/>
            </a:pPr>
            <a:r>
              <a:rPr b="1" lang="en" sz="1600"/>
              <a:t>Data Flow Diagram</a:t>
            </a:r>
            <a:endParaRPr b="1" sz="1600"/>
          </a:p>
          <a:p>
            <a:pPr indent="-330200" lvl="0" marL="914400" rtl="0" algn="just">
              <a:lnSpc>
                <a:spcPct val="115000"/>
              </a:lnSpc>
              <a:spcBef>
                <a:spcPts val="0"/>
              </a:spcBef>
              <a:spcAft>
                <a:spcPts val="0"/>
              </a:spcAft>
              <a:buSzPts val="1600"/>
              <a:buChar char="➔"/>
            </a:pPr>
            <a:r>
              <a:rPr b="1" lang="en" sz="1600"/>
              <a:t> DFD level 0</a:t>
            </a:r>
            <a:endParaRPr b="1" sz="1600"/>
          </a:p>
          <a:p>
            <a:pPr indent="-330200" lvl="0" marL="914400" rtl="0" algn="just">
              <a:lnSpc>
                <a:spcPct val="115000"/>
              </a:lnSpc>
              <a:spcBef>
                <a:spcPts val="0"/>
              </a:spcBef>
              <a:spcAft>
                <a:spcPts val="0"/>
              </a:spcAft>
              <a:buSzPts val="1600"/>
              <a:buChar char="➔"/>
            </a:pPr>
            <a:r>
              <a:rPr b="1" lang="en" sz="1600"/>
              <a:t>  DFD level 1</a:t>
            </a:r>
            <a:endParaRPr b="1" sz="1600"/>
          </a:p>
          <a:p>
            <a:pPr indent="-330200" lvl="0" marL="914400" rtl="0" algn="just">
              <a:lnSpc>
                <a:spcPct val="115000"/>
              </a:lnSpc>
              <a:spcBef>
                <a:spcPts val="0"/>
              </a:spcBef>
              <a:spcAft>
                <a:spcPts val="0"/>
              </a:spcAft>
              <a:buSzPts val="1600"/>
              <a:buChar char="➔"/>
            </a:pPr>
            <a:r>
              <a:rPr b="1" lang="en" sz="1600"/>
              <a:t>  DFD level 2</a:t>
            </a:r>
            <a:endParaRPr b="1" sz="1600"/>
          </a:p>
          <a:p>
            <a:pPr indent="0" lvl="0" marL="457200" rtl="0" algn="l">
              <a:lnSpc>
                <a:spcPct val="115000"/>
              </a:lnSpc>
              <a:spcBef>
                <a:spcPts val="1000"/>
              </a:spcBef>
              <a:spcAft>
                <a:spcPts val="0"/>
              </a:spcAft>
              <a:buSzPts val="1300"/>
              <a:buNone/>
            </a:pPr>
            <a:r>
              <a:t/>
            </a:r>
            <a:endParaRPr b="1" sz="1400"/>
          </a:p>
          <a:p>
            <a:pPr indent="0" lvl="0" marL="1828800" rtl="0" algn="l">
              <a:lnSpc>
                <a:spcPct val="115000"/>
              </a:lnSpc>
              <a:spcBef>
                <a:spcPts val="1000"/>
              </a:spcBef>
              <a:spcAft>
                <a:spcPts val="0"/>
              </a:spcAft>
              <a:buSzPts val="1300"/>
              <a:buNone/>
            </a:pPr>
            <a:r>
              <a:t/>
            </a:r>
            <a:endParaRPr/>
          </a:p>
          <a:p>
            <a:pPr indent="0" lvl="0" marL="0" rtl="0" algn="l">
              <a:lnSpc>
                <a:spcPct val="115000"/>
              </a:lnSpc>
              <a:spcBef>
                <a:spcPts val="1000"/>
              </a:spcBef>
              <a:spcAft>
                <a:spcPts val="1000"/>
              </a:spcAft>
              <a:buSzPts val="1300"/>
              <a:buNone/>
            </a:pPr>
            <a:r>
              <a:t/>
            </a:r>
            <a:endParaRPr/>
          </a:p>
        </p:txBody>
      </p:sp>
      <p:sp>
        <p:nvSpPr>
          <p:cNvPr id="401" name="Google Shape;401;p35"/>
          <p:cNvSpPr txBox="1"/>
          <p:nvPr>
            <p:ph type="title"/>
          </p:nvPr>
        </p:nvSpPr>
        <p:spPr>
          <a:xfrm>
            <a:off x="853375" y="1021475"/>
            <a:ext cx="7688700" cy="5352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3000"/>
              <a:buNone/>
            </a:pPr>
            <a:r>
              <a:rPr lang="en"/>
              <a:t>5. Diagrams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298775" y="91200"/>
            <a:ext cx="8727600" cy="10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5200"/>
              <a:buFont typeface="Arial"/>
              <a:buNone/>
            </a:pPr>
            <a:r>
              <a:rPr lang="en">
                <a:solidFill>
                  <a:srgbClr val="000000"/>
                </a:solidFill>
                <a:latin typeface="Arial"/>
                <a:ea typeface="Arial"/>
                <a:cs typeface="Arial"/>
                <a:sym typeface="Arial"/>
              </a:rPr>
              <a:t>Vision and Mission of Computer Engineering / Information Technology Department</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a:p>
        </p:txBody>
      </p:sp>
      <p:graphicFrame>
        <p:nvGraphicFramePr>
          <p:cNvPr id="142" name="Google Shape;142;p18"/>
          <p:cNvGraphicFramePr/>
          <p:nvPr/>
        </p:nvGraphicFramePr>
        <p:xfrm>
          <a:off x="952500" y="1471000"/>
          <a:ext cx="3000000" cy="3000000"/>
        </p:xfrm>
        <a:graphic>
          <a:graphicData uri="http://schemas.openxmlformats.org/drawingml/2006/table">
            <a:tbl>
              <a:tblPr>
                <a:noFill/>
                <a:tableStyleId>{424C3734-D527-4ED5-AF55-7BC810DCC20D}</a:tableStyleId>
              </a:tblPr>
              <a:tblGrid>
                <a:gridCol w="1356150"/>
                <a:gridCol w="5882850"/>
              </a:tblGrid>
              <a:tr h="1290875">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t>Vision</a:t>
                      </a:r>
                      <a:endParaRPr b="1" sz="2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Department aims to achieve its recognition as a leading contributor in the area of technical education of computer engineering by practicing latest principles, tools and technologies to cope with current and future challenges and hence contributing to global welfare.</a:t>
                      </a:r>
                      <a:endParaRPr sz="12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1671125">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t>Mission</a:t>
                      </a:r>
                      <a:endParaRPr b="1" sz="2400" u="none" cap="none" strike="noStrike"/>
                    </a:p>
                  </a:txBody>
                  <a:tcPr marT="91425" marB="91425" marR="91425" marL="91425"/>
                </a:tc>
                <a:tc>
                  <a:txBody>
                    <a:bodyPr/>
                    <a:lstStyle/>
                    <a:p>
                      <a:pPr indent="-304800" lvl="0" marL="457200" marR="0" rtl="0" algn="just">
                        <a:lnSpc>
                          <a:spcPct val="100000"/>
                        </a:lnSpc>
                        <a:spcBef>
                          <a:spcPts val="0"/>
                        </a:spcBef>
                        <a:spcAft>
                          <a:spcPts val="0"/>
                        </a:spcAft>
                        <a:buClr>
                          <a:srgbClr val="000000"/>
                        </a:buClr>
                        <a:buSzPts val="1200"/>
                        <a:buFont typeface="Arial"/>
                        <a:buAutoNum type="arabicPeriod"/>
                      </a:pPr>
                      <a:r>
                        <a:rPr lang="en" sz="1200" u="none" cap="none" strike="noStrike"/>
                        <a:t>To educate and inculcate strong fundamentals of science and computer engineering through best teaching learning practices.</a:t>
                      </a:r>
                      <a:endParaRPr sz="1200" u="none" cap="none" strike="noStrike"/>
                    </a:p>
                    <a:p>
                      <a:pPr indent="-304800" lvl="0" marL="457200" marR="0" rtl="0" algn="just">
                        <a:lnSpc>
                          <a:spcPct val="100000"/>
                        </a:lnSpc>
                        <a:spcBef>
                          <a:spcPts val="0"/>
                        </a:spcBef>
                        <a:spcAft>
                          <a:spcPts val="0"/>
                        </a:spcAft>
                        <a:buClr>
                          <a:srgbClr val="000000"/>
                        </a:buClr>
                        <a:buSzPts val="1200"/>
                        <a:buFont typeface="Arial"/>
                        <a:buAutoNum type="arabicPeriod"/>
                      </a:pPr>
                      <a:r>
                        <a:rPr lang="en" sz="1200" u="none" cap="none" strike="noStrike"/>
                        <a:t>To impart high quality education to acquire skills to conduct research and solve complex problems through modern tools, technologies and innovative practices.</a:t>
                      </a:r>
                      <a:endParaRPr sz="1200" u="none" cap="none" strike="noStrike"/>
                    </a:p>
                    <a:p>
                      <a:pPr indent="-304800" lvl="0" marL="457200" marR="0" rtl="0" algn="just">
                        <a:lnSpc>
                          <a:spcPct val="100000"/>
                        </a:lnSpc>
                        <a:spcBef>
                          <a:spcPts val="0"/>
                        </a:spcBef>
                        <a:spcAft>
                          <a:spcPts val="0"/>
                        </a:spcAft>
                        <a:buClr>
                          <a:srgbClr val="000000"/>
                        </a:buClr>
                        <a:buSzPts val="1200"/>
                        <a:buFont typeface="Arial"/>
                        <a:buAutoNum type="arabicPeriod"/>
                      </a:pPr>
                      <a:r>
                        <a:rPr lang="en" sz="1200" u="none" cap="none" strike="noStrike"/>
                        <a:t>Enabling youth for employability, social upliftment, following good moral practices and professional ethics.</a:t>
                      </a:r>
                      <a:endParaRPr sz="1200" u="none" cap="none" strike="noStrike"/>
                    </a:p>
                    <a:p>
                      <a:pPr indent="-304800" lvl="0" marL="457200" marR="0" rtl="0" algn="just">
                        <a:lnSpc>
                          <a:spcPct val="100000"/>
                        </a:lnSpc>
                        <a:spcBef>
                          <a:spcPts val="0"/>
                        </a:spcBef>
                        <a:spcAft>
                          <a:spcPts val="0"/>
                        </a:spcAft>
                        <a:buClr>
                          <a:srgbClr val="000000"/>
                        </a:buClr>
                        <a:buSzPts val="1200"/>
                        <a:buFont typeface="Arial"/>
                        <a:buAutoNum type="arabicPeriod"/>
                      </a:pPr>
                      <a:r>
                        <a:rPr lang="en" sz="1200" u="none" cap="none" strike="noStrike"/>
                        <a:t>Preparing youth for contributing in advancements of technology and society.</a:t>
                      </a:r>
                      <a:endParaRPr sz="1200" u="none" cap="none" strike="noStrike"/>
                    </a:p>
                    <a:p>
                      <a:pPr indent="-304800" lvl="0" marL="457200" marR="0" rtl="0" algn="just">
                        <a:lnSpc>
                          <a:spcPct val="100000"/>
                        </a:lnSpc>
                        <a:spcBef>
                          <a:spcPts val="0"/>
                        </a:spcBef>
                        <a:spcAft>
                          <a:spcPts val="0"/>
                        </a:spcAft>
                        <a:buClr>
                          <a:srgbClr val="000000"/>
                        </a:buClr>
                        <a:buSzPts val="1200"/>
                        <a:buFont typeface="Arial"/>
                        <a:buAutoNum type="arabicPeriod"/>
                      </a:pPr>
                      <a:r>
                        <a:rPr lang="en" sz="1200" u="none" cap="none" strike="noStrike"/>
                        <a:t>Encouraging students to be adaptive, courageous and life-long learners.</a:t>
                      </a:r>
                      <a:endParaRPr sz="12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6"/>
          <p:cNvSpPr txBox="1"/>
          <p:nvPr/>
        </p:nvSpPr>
        <p:spPr>
          <a:xfrm>
            <a:off x="253750" y="461775"/>
            <a:ext cx="2137500" cy="5601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Entity Relationship Diagram</a:t>
            </a:r>
            <a:endParaRPr b="0" i="0" sz="1400" u="none" cap="none" strike="noStrike">
              <a:solidFill>
                <a:srgbClr val="000000"/>
              </a:solidFill>
              <a:latin typeface="Lato"/>
              <a:ea typeface="Lato"/>
              <a:cs typeface="Lato"/>
              <a:sym typeface="Lato"/>
            </a:endParaRPr>
          </a:p>
        </p:txBody>
      </p:sp>
      <p:pic>
        <p:nvPicPr>
          <p:cNvPr id="407" name="Google Shape;407;p36"/>
          <p:cNvPicPr preferRelativeResize="0"/>
          <p:nvPr/>
        </p:nvPicPr>
        <p:blipFill rotWithShape="1">
          <a:blip r:embed="rId3">
            <a:alphaModFix/>
          </a:blip>
          <a:srcRect b="-5531" l="-19367" r="-19367" t="-5988"/>
          <a:stretch/>
        </p:blipFill>
        <p:spPr>
          <a:xfrm>
            <a:off x="2108450" y="201975"/>
            <a:ext cx="6941225" cy="4833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nvSpPr>
        <p:spPr>
          <a:xfrm>
            <a:off x="276600" y="541775"/>
            <a:ext cx="2743200" cy="605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2. Use Case Diagram </a:t>
            </a:r>
            <a:endParaRPr b="0" i="0" sz="1400" u="none" cap="none" strike="noStrike">
              <a:solidFill>
                <a:srgbClr val="000000"/>
              </a:solidFill>
              <a:latin typeface="Lato"/>
              <a:ea typeface="Lato"/>
              <a:cs typeface="Lato"/>
              <a:sym typeface="Lato"/>
            </a:endParaRPr>
          </a:p>
        </p:txBody>
      </p:sp>
      <p:pic>
        <p:nvPicPr>
          <p:cNvPr id="413" name="Google Shape;413;p37"/>
          <p:cNvPicPr preferRelativeResize="0"/>
          <p:nvPr/>
        </p:nvPicPr>
        <p:blipFill rotWithShape="1">
          <a:blip r:embed="rId3">
            <a:alphaModFix/>
          </a:blip>
          <a:srcRect b="1763" l="2806" r="1727" t="1850"/>
          <a:stretch/>
        </p:blipFill>
        <p:spPr>
          <a:xfrm>
            <a:off x="3286950" y="241925"/>
            <a:ext cx="3895075" cy="4664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nvSpPr>
        <p:spPr>
          <a:xfrm>
            <a:off x="139450" y="381750"/>
            <a:ext cx="15888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 Class Diagram</a:t>
            </a:r>
            <a:endParaRPr b="0" i="0" sz="1400" u="none" cap="none" strike="noStrike">
              <a:solidFill>
                <a:srgbClr val="000000"/>
              </a:solidFill>
              <a:latin typeface="Lato"/>
              <a:ea typeface="Lato"/>
              <a:cs typeface="Lato"/>
              <a:sym typeface="Lato"/>
            </a:endParaRPr>
          </a:p>
        </p:txBody>
      </p:sp>
      <p:pic>
        <p:nvPicPr>
          <p:cNvPr id="419" name="Google Shape;419;p38"/>
          <p:cNvPicPr preferRelativeResize="0"/>
          <p:nvPr/>
        </p:nvPicPr>
        <p:blipFill rotWithShape="1">
          <a:blip r:embed="rId3">
            <a:alphaModFix/>
          </a:blip>
          <a:srcRect b="2923" l="2824" r="4255" t="2164"/>
          <a:stretch/>
        </p:blipFill>
        <p:spPr>
          <a:xfrm>
            <a:off x="2148400" y="481625"/>
            <a:ext cx="5523026" cy="438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nvSpPr>
        <p:spPr>
          <a:xfrm>
            <a:off x="173725" y="233175"/>
            <a:ext cx="23202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4. Sequence Diagram</a:t>
            </a:r>
            <a:endParaRPr b="0" i="0" sz="1400" u="none" cap="none" strike="noStrike">
              <a:solidFill>
                <a:srgbClr val="000000"/>
              </a:solidFill>
              <a:latin typeface="Lato"/>
              <a:ea typeface="Lato"/>
              <a:cs typeface="Lato"/>
              <a:sym typeface="Lato"/>
            </a:endParaRPr>
          </a:p>
        </p:txBody>
      </p:sp>
      <p:pic>
        <p:nvPicPr>
          <p:cNvPr id="425" name="Google Shape;425;p39"/>
          <p:cNvPicPr preferRelativeResize="0"/>
          <p:nvPr/>
        </p:nvPicPr>
        <p:blipFill>
          <a:blip r:embed="rId3">
            <a:alphaModFix/>
          </a:blip>
          <a:stretch>
            <a:fillRect/>
          </a:stretch>
        </p:blipFill>
        <p:spPr>
          <a:xfrm>
            <a:off x="2646325" y="152400"/>
            <a:ext cx="5670788"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nvSpPr>
        <p:spPr>
          <a:xfrm>
            <a:off x="1796800" y="4713725"/>
            <a:ext cx="5109300" cy="27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5. Activity Diagram</a:t>
            </a:r>
            <a:endParaRPr b="1" i="0" sz="1400" u="none" cap="none" strike="noStrike">
              <a:solidFill>
                <a:srgbClr val="000000"/>
              </a:solidFill>
              <a:latin typeface="Lato"/>
              <a:ea typeface="Lato"/>
              <a:cs typeface="Lato"/>
              <a:sym typeface="Lato"/>
            </a:endParaRPr>
          </a:p>
        </p:txBody>
      </p:sp>
      <p:pic>
        <p:nvPicPr>
          <p:cNvPr id="431" name="Google Shape;431;p40"/>
          <p:cNvPicPr preferRelativeResize="0"/>
          <p:nvPr/>
        </p:nvPicPr>
        <p:blipFill>
          <a:blip r:embed="rId3">
            <a:alphaModFix/>
          </a:blip>
          <a:stretch>
            <a:fillRect/>
          </a:stretch>
        </p:blipFill>
        <p:spPr>
          <a:xfrm>
            <a:off x="2403375" y="182350"/>
            <a:ext cx="4502733" cy="4408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nvSpPr>
        <p:spPr>
          <a:xfrm>
            <a:off x="150850" y="1741900"/>
            <a:ext cx="2571900" cy="35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1" i="0" lang="en" sz="1400" u="none" cap="none" strike="noStrike">
                <a:solidFill>
                  <a:srgbClr val="000000"/>
                </a:solidFill>
                <a:latin typeface="Lato"/>
                <a:ea typeface="Lato"/>
                <a:cs typeface="Lato"/>
                <a:sym typeface="Lato"/>
              </a:rPr>
              <a:t>Activity Login Diagram</a:t>
            </a:r>
            <a:endParaRPr b="1" i="0" sz="1400" u="none" cap="none" strike="noStrike">
              <a:solidFill>
                <a:srgbClr val="000000"/>
              </a:solidFill>
              <a:latin typeface="Lato"/>
              <a:ea typeface="Lato"/>
              <a:cs typeface="Lato"/>
              <a:sym typeface="Lato"/>
            </a:endParaRPr>
          </a:p>
        </p:txBody>
      </p:sp>
      <p:pic>
        <p:nvPicPr>
          <p:cNvPr id="437" name="Google Shape;437;p41"/>
          <p:cNvPicPr preferRelativeResize="0"/>
          <p:nvPr/>
        </p:nvPicPr>
        <p:blipFill rotWithShape="1">
          <a:blip r:embed="rId3">
            <a:alphaModFix/>
          </a:blip>
          <a:srcRect b="0" l="0" r="0" t="0"/>
          <a:stretch/>
        </p:blipFill>
        <p:spPr>
          <a:xfrm>
            <a:off x="2600700" y="152400"/>
            <a:ext cx="4895627"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nvSpPr>
        <p:spPr>
          <a:xfrm>
            <a:off x="162300" y="164600"/>
            <a:ext cx="2160300" cy="3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6. State</a:t>
            </a:r>
            <a:r>
              <a:rPr lang="en">
                <a:latin typeface="Lato"/>
                <a:ea typeface="Lato"/>
                <a:cs typeface="Lato"/>
                <a:sym typeface="Lato"/>
              </a:rPr>
              <a:t>chart </a:t>
            </a:r>
            <a:r>
              <a:rPr b="0" i="0" lang="en" sz="1400" u="none" cap="none" strike="noStrike">
                <a:solidFill>
                  <a:srgbClr val="000000"/>
                </a:solidFill>
                <a:latin typeface="Lato"/>
                <a:ea typeface="Lato"/>
                <a:cs typeface="Lato"/>
                <a:sym typeface="Lato"/>
              </a:rPr>
              <a:t> Diagram</a:t>
            </a:r>
            <a:endParaRPr b="0" i="0" sz="1400" u="none" cap="none" strike="noStrike">
              <a:solidFill>
                <a:srgbClr val="000000"/>
              </a:solidFill>
              <a:latin typeface="Lato"/>
              <a:ea typeface="Lato"/>
              <a:cs typeface="Lato"/>
              <a:sym typeface="Lato"/>
            </a:endParaRPr>
          </a:p>
        </p:txBody>
      </p:sp>
      <p:pic>
        <p:nvPicPr>
          <p:cNvPr id="443" name="Google Shape;443;p42"/>
          <p:cNvPicPr preferRelativeResize="0"/>
          <p:nvPr/>
        </p:nvPicPr>
        <p:blipFill rotWithShape="1">
          <a:blip r:embed="rId3">
            <a:alphaModFix/>
          </a:blip>
          <a:srcRect b="3042" l="1648" r="1975" t="9022"/>
          <a:stretch/>
        </p:blipFill>
        <p:spPr>
          <a:xfrm>
            <a:off x="1938650" y="1560250"/>
            <a:ext cx="5652875" cy="2337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nvSpPr>
        <p:spPr>
          <a:xfrm>
            <a:off x="208025" y="827525"/>
            <a:ext cx="24231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 Data Flow Diagram </a:t>
            </a:r>
            <a:endParaRPr b="0" i="0" sz="1400" u="none" cap="none" strike="noStrike">
              <a:solidFill>
                <a:srgbClr val="000000"/>
              </a:solidFill>
              <a:latin typeface="Lato"/>
              <a:ea typeface="Lato"/>
              <a:cs typeface="Lato"/>
              <a:sym typeface="Lato"/>
            </a:endParaRPr>
          </a:p>
        </p:txBody>
      </p:sp>
      <p:sp>
        <p:nvSpPr>
          <p:cNvPr id="449" name="Google Shape;449;p43"/>
          <p:cNvSpPr txBox="1"/>
          <p:nvPr/>
        </p:nvSpPr>
        <p:spPr>
          <a:xfrm>
            <a:off x="3797050" y="4645150"/>
            <a:ext cx="4217700" cy="46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DFD Level 0</a:t>
            </a:r>
            <a:endParaRPr b="1" i="0" sz="1400" u="none" cap="none" strike="noStrike">
              <a:solidFill>
                <a:srgbClr val="000000"/>
              </a:solidFill>
              <a:latin typeface="Lato"/>
              <a:ea typeface="Lato"/>
              <a:cs typeface="Lato"/>
              <a:sym typeface="Lato"/>
            </a:endParaRPr>
          </a:p>
        </p:txBody>
      </p:sp>
      <p:pic>
        <p:nvPicPr>
          <p:cNvPr id="450" name="Google Shape;450;p43"/>
          <p:cNvPicPr preferRelativeResize="0"/>
          <p:nvPr/>
        </p:nvPicPr>
        <p:blipFill rotWithShape="1">
          <a:blip r:embed="rId3">
            <a:alphaModFix/>
          </a:blip>
          <a:srcRect b="2211" l="1588" r="2118" t="12421"/>
          <a:stretch/>
        </p:blipFill>
        <p:spPr>
          <a:xfrm>
            <a:off x="2867475" y="691350"/>
            <a:ext cx="5093575" cy="3705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nvSpPr>
        <p:spPr>
          <a:xfrm>
            <a:off x="3305550" y="4690875"/>
            <a:ext cx="26517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DFD Level 1</a:t>
            </a:r>
            <a:endParaRPr b="1" i="0" sz="1400" u="none" cap="none" strike="noStrike">
              <a:solidFill>
                <a:srgbClr val="000000"/>
              </a:solidFill>
              <a:latin typeface="Lato"/>
              <a:ea typeface="Lato"/>
              <a:cs typeface="Lato"/>
              <a:sym typeface="Lato"/>
            </a:endParaRPr>
          </a:p>
        </p:txBody>
      </p:sp>
      <p:pic>
        <p:nvPicPr>
          <p:cNvPr id="456" name="Google Shape;456;p44"/>
          <p:cNvPicPr preferRelativeResize="0"/>
          <p:nvPr/>
        </p:nvPicPr>
        <p:blipFill rotWithShape="1">
          <a:blip r:embed="rId3">
            <a:alphaModFix/>
          </a:blip>
          <a:srcRect b="1414" l="1649" r="1890" t="10750"/>
          <a:stretch/>
        </p:blipFill>
        <p:spPr>
          <a:xfrm>
            <a:off x="2228300" y="761250"/>
            <a:ext cx="5732750" cy="350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nvSpPr>
        <p:spPr>
          <a:xfrm>
            <a:off x="2585475" y="4690875"/>
            <a:ext cx="4057800" cy="331500"/>
          </a:xfrm>
          <a:prstGeom prst="rect">
            <a:avLst/>
          </a:prstGeom>
          <a:noFill/>
          <a:ln>
            <a:noFill/>
          </a:ln>
        </p:spPr>
        <p:txBody>
          <a:bodyPr anchorCtr="0" anchor="t" bIns="91425" lIns="91425" spcFirstLastPara="1" rIns="91425" wrap="square" tIns="91425">
            <a:noAutofit/>
          </a:bodyPr>
          <a:lstStyle/>
          <a:p>
            <a:pPr indent="457200" lvl="0" marL="91440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DFD - level 2</a:t>
            </a:r>
            <a:endParaRPr b="0" i="0" sz="1400" u="none" cap="none" strike="noStrike">
              <a:solidFill>
                <a:srgbClr val="000000"/>
              </a:solidFill>
              <a:latin typeface="Lato"/>
              <a:ea typeface="Lato"/>
              <a:cs typeface="Lato"/>
              <a:sym typeface="Lato"/>
            </a:endParaRPr>
          </a:p>
        </p:txBody>
      </p:sp>
      <p:pic>
        <p:nvPicPr>
          <p:cNvPr id="462" name="Google Shape;462;p45"/>
          <p:cNvPicPr preferRelativeResize="0"/>
          <p:nvPr/>
        </p:nvPicPr>
        <p:blipFill rotWithShape="1">
          <a:blip r:embed="rId3">
            <a:alphaModFix/>
          </a:blip>
          <a:srcRect b="1412" l="1656" r="2060" t="9745"/>
          <a:stretch/>
        </p:blipFill>
        <p:spPr>
          <a:xfrm>
            <a:off x="1968625" y="881100"/>
            <a:ext cx="5722776" cy="354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6" name="Shape 146"/>
        <p:cNvGrpSpPr/>
        <p:nvPr/>
      </p:nvGrpSpPr>
      <p:grpSpPr>
        <a:xfrm>
          <a:off x="0" y="0"/>
          <a:ext cx="0" cy="0"/>
          <a:chOff x="0" y="0"/>
          <a:chExt cx="0" cy="0"/>
        </a:xfrm>
      </p:grpSpPr>
      <p:sp>
        <p:nvSpPr>
          <p:cNvPr id="147" name="Google Shape;147;p19"/>
          <p:cNvSpPr txBox="1"/>
          <p:nvPr/>
        </p:nvSpPr>
        <p:spPr>
          <a:xfrm>
            <a:off x="724275" y="507050"/>
            <a:ext cx="8338200" cy="8238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5778"/>
              <a:buFont typeface="Arial"/>
              <a:buNone/>
            </a:pPr>
            <a:r>
              <a:rPr b="1" i="0" lang="en" sz="3000" u="none" cap="none" strike="noStrike">
                <a:solidFill>
                  <a:srgbClr val="000000"/>
                </a:solidFill>
                <a:latin typeface="Arial"/>
                <a:ea typeface="Arial"/>
                <a:cs typeface="Arial"/>
                <a:sym typeface="Arial"/>
              </a:rPr>
              <a:t>Capstone Project - I</a:t>
            </a:r>
            <a:r>
              <a:rPr b="1" lang="en" sz="3000"/>
              <a:t>I</a:t>
            </a:r>
            <a:r>
              <a:rPr b="1" i="0" lang="en" sz="3000" u="none" cap="none" strike="noStrike">
                <a:solidFill>
                  <a:srgbClr val="000000"/>
                </a:solidFill>
                <a:latin typeface="Arial"/>
                <a:ea typeface="Arial"/>
                <a:cs typeface="Arial"/>
                <a:sym typeface="Arial"/>
              </a:rPr>
              <a:t> Course Outcomes</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48" name="Google Shape;148;p19"/>
          <p:cNvSpPr txBox="1"/>
          <p:nvPr/>
        </p:nvSpPr>
        <p:spPr>
          <a:xfrm>
            <a:off x="99600" y="1330850"/>
            <a:ext cx="8872500" cy="3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After successful completion of this course, student will be able to</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1. Select, collect and use the required information/knowledge to solve the problem.</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2. Logically choose relevant possible solution(s).</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3. Assess the impact of project on society.</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4. Communicate effectively and confidently as a member and leader of team.</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t/>
            </a:r>
            <a:endParaRPr b="1" sz="1600">
              <a:solidFill>
                <a:schemeClr val="accent1"/>
              </a:solidFill>
            </a:endParaRPr>
          </a:p>
          <a:p>
            <a:pPr indent="0" lvl="0" marL="0" marR="0" rtl="0" algn="l">
              <a:lnSpc>
                <a:spcPct val="100000"/>
              </a:lnSpc>
              <a:spcBef>
                <a:spcPts val="0"/>
              </a:spcBef>
              <a:spcAft>
                <a:spcPts val="0"/>
              </a:spcAft>
              <a:buClr>
                <a:srgbClr val="000000"/>
              </a:buClr>
              <a:buSzPts val="1400"/>
              <a:buFont typeface="Arial"/>
              <a:buNone/>
            </a:pPr>
            <a:r>
              <a:rPr b="1" lang="en" sz="1600">
                <a:solidFill>
                  <a:schemeClr val="accent1"/>
                </a:solidFill>
              </a:rPr>
              <a:t>5. Prepare the project report</a:t>
            </a:r>
            <a:endParaRPr b="1" sz="160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6"/>
          <p:cNvPicPr preferRelativeResize="0"/>
          <p:nvPr/>
        </p:nvPicPr>
        <p:blipFill rotWithShape="1">
          <a:blip r:embed="rId3">
            <a:alphaModFix/>
          </a:blip>
          <a:srcRect b="3181" l="2158" r="2738" t="3804"/>
          <a:stretch/>
        </p:blipFill>
        <p:spPr>
          <a:xfrm>
            <a:off x="1579125" y="741275"/>
            <a:ext cx="5652850" cy="368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7"/>
          <p:cNvPicPr preferRelativeResize="0"/>
          <p:nvPr/>
        </p:nvPicPr>
        <p:blipFill rotWithShape="1">
          <a:blip r:embed="rId3">
            <a:alphaModFix/>
          </a:blip>
          <a:srcRect b="2147" l="2493" r="3069" t="8725"/>
          <a:stretch/>
        </p:blipFill>
        <p:spPr>
          <a:xfrm>
            <a:off x="1499200" y="821175"/>
            <a:ext cx="5612925" cy="3056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3">
            <a:alphaModFix/>
          </a:blip>
          <a:srcRect b="1167" l="1877" r="4699" t="2316"/>
          <a:stretch/>
        </p:blipFill>
        <p:spPr>
          <a:xfrm>
            <a:off x="1589100" y="321825"/>
            <a:ext cx="5393174" cy="4564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ph type="title"/>
          </p:nvPr>
        </p:nvSpPr>
        <p:spPr>
          <a:xfrm>
            <a:off x="843750" y="522350"/>
            <a:ext cx="7688400" cy="76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6. Prototypes </a:t>
            </a:r>
            <a:endParaRPr/>
          </a:p>
        </p:txBody>
      </p:sp>
      <p:sp>
        <p:nvSpPr>
          <p:cNvPr id="483" name="Google Shape;483;p49"/>
          <p:cNvSpPr txBox="1"/>
          <p:nvPr/>
        </p:nvSpPr>
        <p:spPr>
          <a:xfrm>
            <a:off x="2311150" y="4633725"/>
            <a:ext cx="5097900" cy="35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 sz="1600">
                <a:latin typeface="Lato"/>
                <a:ea typeface="Lato"/>
                <a:cs typeface="Lato"/>
                <a:sym typeface="Lato"/>
              </a:rPr>
              <a:t>Login</a:t>
            </a:r>
            <a:r>
              <a:rPr b="1" i="0" lang="en" sz="1600" u="none" cap="none" strike="noStrike">
                <a:solidFill>
                  <a:srgbClr val="000000"/>
                </a:solidFill>
                <a:latin typeface="Lato"/>
                <a:ea typeface="Lato"/>
                <a:cs typeface="Lato"/>
                <a:sym typeface="Lato"/>
              </a:rPr>
              <a:t> Page</a:t>
            </a:r>
            <a:endParaRPr b="1" i="0" sz="1600" u="none" cap="none" strike="noStrike">
              <a:solidFill>
                <a:srgbClr val="000000"/>
              </a:solidFill>
              <a:latin typeface="Lato"/>
              <a:ea typeface="Lato"/>
              <a:cs typeface="Lato"/>
              <a:sym typeface="Lato"/>
            </a:endParaRPr>
          </a:p>
        </p:txBody>
      </p:sp>
      <p:pic>
        <p:nvPicPr>
          <p:cNvPr id="484" name="Google Shape;484;p49"/>
          <p:cNvPicPr preferRelativeResize="0"/>
          <p:nvPr/>
        </p:nvPicPr>
        <p:blipFill>
          <a:blip r:embed="rId3">
            <a:alphaModFix/>
          </a:blip>
          <a:stretch>
            <a:fillRect/>
          </a:stretch>
        </p:blipFill>
        <p:spPr>
          <a:xfrm>
            <a:off x="2124875" y="1516325"/>
            <a:ext cx="5126142" cy="3044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txBox="1"/>
          <p:nvPr/>
        </p:nvSpPr>
        <p:spPr>
          <a:xfrm>
            <a:off x="3019800" y="4676325"/>
            <a:ext cx="4023300" cy="36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 sz="1600">
                <a:latin typeface="Lato"/>
                <a:ea typeface="Lato"/>
                <a:cs typeface="Lato"/>
                <a:sym typeface="Lato"/>
              </a:rPr>
              <a:t>Add Student </a:t>
            </a:r>
            <a:r>
              <a:rPr b="1" i="0" lang="en" sz="1600" u="none" cap="none" strike="noStrike">
                <a:solidFill>
                  <a:srgbClr val="000000"/>
                </a:solidFill>
                <a:latin typeface="Lato"/>
                <a:ea typeface="Lato"/>
                <a:cs typeface="Lato"/>
                <a:sym typeface="Lato"/>
              </a:rPr>
              <a:t>Page </a:t>
            </a:r>
            <a:endParaRPr b="1" i="0" sz="1600" u="none" cap="none" strike="noStrike">
              <a:solidFill>
                <a:srgbClr val="000000"/>
              </a:solidFill>
              <a:latin typeface="Lato"/>
              <a:ea typeface="Lato"/>
              <a:cs typeface="Lato"/>
              <a:sym typeface="Lato"/>
            </a:endParaRPr>
          </a:p>
        </p:txBody>
      </p:sp>
      <p:pic>
        <p:nvPicPr>
          <p:cNvPr id="490" name="Google Shape;490;p50"/>
          <p:cNvPicPr preferRelativeResize="0"/>
          <p:nvPr/>
        </p:nvPicPr>
        <p:blipFill>
          <a:blip r:embed="rId3">
            <a:alphaModFix/>
          </a:blip>
          <a:stretch>
            <a:fillRect/>
          </a:stretch>
        </p:blipFill>
        <p:spPr>
          <a:xfrm>
            <a:off x="837226" y="248325"/>
            <a:ext cx="7629326" cy="4428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1"/>
          <p:cNvSpPr txBox="1"/>
          <p:nvPr/>
        </p:nvSpPr>
        <p:spPr>
          <a:xfrm>
            <a:off x="2294250" y="4559250"/>
            <a:ext cx="47778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 sz="1600">
                <a:latin typeface="Lato"/>
                <a:ea typeface="Lato"/>
                <a:cs typeface="Lato"/>
                <a:sym typeface="Lato"/>
              </a:rPr>
              <a:t>Attendance Sheet </a:t>
            </a:r>
            <a:r>
              <a:rPr b="1" i="0" lang="en" sz="1600" u="none" cap="none" strike="noStrike">
                <a:solidFill>
                  <a:srgbClr val="000000"/>
                </a:solidFill>
                <a:latin typeface="Lato"/>
                <a:ea typeface="Lato"/>
                <a:cs typeface="Lato"/>
                <a:sym typeface="Lato"/>
              </a:rPr>
              <a:t>Page</a:t>
            </a:r>
            <a:endParaRPr b="1" i="0" sz="1600" u="none" cap="none" strike="noStrike">
              <a:solidFill>
                <a:srgbClr val="000000"/>
              </a:solidFill>
              <a:latin typeface="Lato"/>
              <a:ea typeface="Lato"/>
              <a:cs typeface="Lato"/>
              <a:sym typeface="Lato"/>
            </a:endParaRPr>
          </a:p>
        </p:txBody>
      </p:sp>
      <p:pic>
        <p:nvPicPr>
          <p:cNvPr id="496" name="Google Shape;496;p51"/>
          <p:cNvPicPr preferRelativeResize="0"/>
          <p:nvPr/>
        </p:nvPicPr>
        <p:blipFill>
          <a:blip r:embed="rId3">
            <a:alphaModFix/>
          </a:blip>
          <a:stretch>
            <a:fillRect/>
          </a:stretch>
        </p:blipFill>
        <p:spPr>
          <a:xfrm>
            <a:off x="836200" y="304800"/>
            <a:ext cx="7215547" cy="4254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2"/>
          <p:cNvSpPr txBox="1"/>
          <p:nvPr>
            <p:ph type="title"/>
          </p:nvPr>
        </p:nvSpPr>
        <p:spPr>
          <a:xfrm>
            <a:off x="2082550" y="4722150"/>
            <a:ext cx="5249400" cy="31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000"/>
              <a:buNone/>
            </a:pPr>
            <a:r>
              <a:rPr lang="en" sz="1600">
                <a:solidFill>
                  <a:srgbClr val="000000"/>
                </a:solidFill>
                <a:latin typeface="Lato"/>
                <a:ea typeface="Lato"/>
                <a:cs typeface="Lato"/>
                <a:sym typeface="Lato"/>
              </a:rPr>
              <a:t>Attendance</a:t>
            </a:r>
            <a:r>
              <a:rPr lang="en" sz="1600">
                <a:solidFill>
                  <a:srgbClr val="000000"/>
                </a:solidFill>
                <a:latin typeface="Lato"/>
                <a:ea typeface="Lato"/>
                <a:cs typeface="Lato"/>
                <a:sym typeface="Lato"/>
              </a:rPr>
              <a:t> Report </a:t>
            </a:r>
            <a:r>
              <a:rPr lang="en" sz="1600">
                <a:solidFill>
                  <a:srgbClr val="000000"/>
                </a:solidFill>
                <a:latin typeface="Lato"/>
                <a:ea typeface="Lato"/>
                <a:cs typeface="Lato"/>
                <a:sym typeface="Lato"/>
              </a:rPr>
              <a:t>Page</a:t>
            </a:r>
            <a:endParaRPr sz="1600">
              <a:latin typeface="Lato"/>
              <a:ea typeface="Lato"/>
              <a:cs typeface="Lato"/>
              <a:sym typeface="Lato"/>
            </a:endParaRPr>
          </a:p>
        </p:txBody>
      </p:sp>
      <p:pic>
        <p:nvPicPr>
          <p:cNvPr id="502" name="Google Shape;502;p52"/>
          <p:cNvPicPr preferRelativeResize="0"/>
          <p:nvPr/>
        </p:nvPicPr>
        <p:blipFill>
          <a:blip r:embed="rId3">
            <a:alphaModFix/>
          </a:blip>
          <a:stretch>
            <a:fillRect/>
          </a:stretch>
        </p:blipFill>
        <p:spPr>
          <a:xfrm>
            <a:off x="766850" y="231700"/>
            <a:ext cx="7527164" cy="4417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3"/>
          <p:cNvPicPr preferRelativeResize="0"/>
          <p:nvPr/>
        </p:nvPicPr>
        <p:blipFill>
          <a:blip r:embed="rId3">
            <a:alphaModFix/>
          </a:blip>
          <a:stretch>
            <a:fillRect/>
          </a:stretch>
        </p:blipFill>
        <p:spPr>
          <a:xfrm>
            <a:off x="794825" y="261400"/>
            <a:ext cx="7046150" cy="4155851"/>
          </a:xfrm>
          <a:prstGeom prst="rect">
            <a:avLst/>
          </a:prstGeom>
          <a:noFill/>
          <a:ln>
            <a:noFill/>
          </a:ln>
        </p:spPr>
      </p:pic>
      <p:sp>
        <p:nvSpPr>
          <p:cNvPr id="508" name="Google Shape;508;p53"/>
          <p:cNvSpPr txBox="1"/>
          <p:nvPr/>
        </p:nvSpPr>
        <p:spPr>
          <a:xfrm>
            <a:off x="2975125" y="4497475"/>
            <a:ext cx="2794800" cy="52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3000"/>
              <a:buFont typeface="Arial"/>
              <a:buNone/>
            </a:pPr>
            <a:r>
              <a:rPr b="1" lang="en" sz="1600">
                <a:latin typeface="Lato"/>
                <a:ea typeface="Lato"/>
                <a:cs typeface="Lato"/>
                <a:sym typeface="Lato"/>
              </a:rPr>
              <a:t>Start Taking Attendance</a:t>
            </a:r>
            <a:endParaRPr sz="1300">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4"/>
          <p:cNvPicPr preferRelativeResize="0"/>
          <p:nvPr/>
        </p:nvPicPr>
        <p:blipFill>
          <a:blip r:embed="rId3">
            <a:alphaModFix/>
          </a:blip>
          <a:stretch>
            <a:fillRect/>
          </a:stretch>
        </p:blipFill>
        <p:spPr>
          <a:xfrm>
            <a:off x="152400" y="152400"/>
            <a:ext cx="6628300" cy="3895950"/>
          </a:xfrm>
          <a:prstGeom prst="rect">
            <a:avLst/>
          </a:prstGeom>
          <a:noFill/>
          <a:ln>
            <a:noFill/>
          </a:ln>
        </p:spPr>
      </p:pic>
      <p:sp>
        <p:nvSpPr>
          <p:cNvPr id="514" name="Google Shape;514;p54"/>
          <p:cNvSpPr txBox="1"/>
          <p:nvPr/>
        </p:nvSpPr>
        <p:spPr>
          <a:xfrm>
            <a:off x="2420125" y="4285250"/>
            <a:ext cx="8820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515" name="Google Shape;515;p54"/>
          <p:cNvSpPr txBox="1"/>
          <p:nvPr/>
        </p:nvSpPr>
        <p:spPr>
          <a:xfrm>
            <a:off x="3302125" y="4250600"/>
            <a:ext cx="19029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Remove Student</a:t>
            </a:r>
            <a:endParaRPr sz="1300">
              <a:solidFill>
                <a:schemeClr val="accen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55"/>
          <p:cNvPicPr preferRelativeResize="0"/>
          <p:nvPr/>
        </p:nvPicPr>
        <p:blipFill>
          <a:blip r:embed="rId3">
            <a:alphaModFix/>
          </a:blip>
          <a:stretch>
            <a:fillRect/>
          </a:stretch>
        </p:blipFill>
        <p:spPr>
          <a:xfrm>
            <a:off x="152400" y="152400"/>
            <a:ext cx="7252649" cy="4271951"/>
          </a:xfrm>
          <a:prstGeom prst="rect">
            <a:avLst/>
          </a:prstGeom>
          <a:noFill/>
          <a:ln>
            <a:noFill/>
          </a:ln>
        </p:spPr>
      </p:pic>
      <p:sp>
        <p:nvSpPr>
          <p:cNvPr id="521" name="Google Shape;521;p55"/>
          <p:cNvSpPr txBox="1"/>
          <p:nvPr/>
        </p:nvSpPr>
        <p:spPr>
          <a:xfrm>
            <a:off x="2856175" y="4558925"/>
            <a:ext cx="31713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Manage Students and Teachers</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Open Chromebook laptop computer" id="153" name="Google Shape;153;p20"/>
          <p:cNvPicPr preferRelativeResize="0"/>
          <p:nvPr/>
        </p:nvPicPr>
        <p:blipFill rotWithShape="1">
          <a:blip r:embed="rId3">
            <a:alphaModFix/>
          </a:blip>
          <a:srcRect b="0" l="0" r="3343" t="0"/>
          <a:stretch/>
        </p:blipFill>
        <p:spPr>
          <a:xfrm>
            <a:off x="4606900" y="1399750"/>
            <a:ext cx="4537098" cy="2822399"/>
          </a:xfrm>
          <a:prstGeom prst="rect">
            <a:avLst/>
          </a:prstGeom>
          <a:noFill/>
          <a:ln>
            <a:noFill/>
          </a:ln>
        </p:spPr>
      </p:pic>
      <p:sp>
        <p:nvSpPr>
          <p:cNvPr id="154" name="Google Shape;154;p20"/>
          <p:cNvSpPr txBox="1"/>
          <p:nvPr>
            <p:ph type="ctrTitle"/>
          </p:nvPr>
        </p:nvSpPr>
        <p:spPr>
          <a:xfrm>
            <a:off x="729450" y="1322450"/>
            <a:ext cx="3787800" cy="144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Attendance</a:t>
            </a:r>
            <a:endParaRPr/>
          </a:p>
          <a:p>
            <a:pPr indent="0" lvl="0" marL="0" rtl="0" algn="l">
              <a:lnSpc>
                <a:spcPct val="100000"/>
              </a:lnSpc>
              <a:spcBef>
                <a:spcPts val="0"/>
              </a:spcBef>
              <a:spcAft>
                <a:spcPts val="0"/>
              </a:spcAft>
              <a:buSzPts val="4000"/>
              <a:buNone/>
            </a:pPr>
            <a:r>
              <a:rPr lang="en"/>
              <a:t>Management</a:t>
            </a:r>
            <a:endParaRPr/>
          </a:p>
          <a:p>
            <a:pPr indent="0" lvl="0" marL="0" rtl="0" algn="l">
              <a:lnSpc>
                <a:spcPct val="100000"/>
              </a:lnSpc>
              <a:spcBef>
                <a:spcPts val="0"/>
              </a:spcBef>
              <a:spcAft>
                <a:spcPts val="0"/>
              </a:spcAft>
              <a:buSzPts val="4000"/>
              <a:buNone/>
            </a:pPr>
            <a:r>
              <a:rPr lang="en"/>
              <a:t>System</a:t>
            </a:r>
            <a:endParaRPr/>
          </a:p>
        </p:txBody>
      </p:sp>
      <p:sp>
        <p:nvSpPr>
          <p:cNvPr id="155" name="Google Shape;155;p20"/>
          <p:cNvSpPr txBox="1"/>
          <p:nvPr>
            <p:ph idx="1" type="subTitle"/>
          </p:nvPr>
        </p:nvSpPr>
        <p:spPr>
          <a:xfrm>
            <a:off x="819100" y="3358100"/>
            <a:ext cx="37878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a:t>Team Number :-  2</a:t>
            </a:r>
            <a:endParaRPr b="1"/>
          </a:p>
        </p:txBody>
      </p:sp>
      <p:sp>
        <p:nvSpPr>
          <p:cNvPr id="156" name="Google Shape;156;p20"/>
          <p:cNvSpPr txBox="1"/>
          <p:nvPr/>
        </p:nvSpPr>
        <p:spPr>
          <a:xfrm>
            <a:off x="1585950" y="4426150"/>
            <a:ext cx="5833800" cy="418200"/>
          </a:xfrm>
          <a:prstGeom prst="rect">
            <a:avLst/>
          </a:prstGeom>
          <a:noFill/>
          <a:ln>
            <a:noFill/>
          </a:ln>
        </p:spPr>
        <p:txBody>
          <a:bodyPr anchorCtr="0" anchor="t" bIns="91425" lIns="91425" spcFirstLastPara="1" rIns="91425" wrap="square" tIns="91425">
            <a:noAutofit/>
          </a:bodyPr>
          <a:lstStyle/>
          <a:p>
            <a:pPr indent="45720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Guided By :  Prof. </a:t>
            </a:r>
            <a:r>
              <a:rPr lang="en">
                <a:latin typeface="Lato"/>
                <a:ea typeface="Lato"/>
                <a:cs typeface="Lato"/>
                <a:sym typeface="Lato"/>
              </a:rPr>
              <a:t>Nishi Patwa Ma’am</a:t>
            </a:r>
            <a:endParaRPr b="0" i="0" sz="1400" u="none" cap="none" strike="noStrike">
              <a:solidFill>
                <a:srgbClr val="000000"/>
              </a:solidFill>
              <a:latin typeface="Lato"/>
              <a:ea typeface="Lato"/>
              <a:cs typeface="Lato"/>
              <a:sym typeface="Lato"/>
            </a:endParaRPr>
          </a:p>
        </p:txBody>
      </p:sp>
      <p:pic>
        <p:nvPicPr>
          <p:cNvPr id="157" name="Google Shape;157;p20"/>
          <p:cNvPicPr preferRelativeResize="0"/>
          <p:nvPr/>
        </p:nvPicPr>
        <p:blipFill>
          <a:blip r:embed="rId4">
            <a:alphaModFix/>
          </a:blip>
          <a:stretch>
            <a:fillRect/>
          </a:stretch>
        </p:blipFill>
        <p:spPr>
          <a:xfrm>
            <a:off x="5213400" y="1663550"/>
            <a:ext cx="3405750" cy="181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6"/>
          <p:cNvPicPr preferRelativeResize="0"/>
          <p:nvPr/>
        </p:nvPicPr>
        <p:blipFill>
          <a:blip r:embed="rId3">
            <a:alphaModFix/>
          </a:blip>
          <a:stretch>
            <a:fillRect/>
          </a:stretch>
        </p:blipFill>
        <p:spPr>
          <a:xfrm>
            <a:off x="657825" y="152400"/>
            <a:ext cx="7094101" cy="4169724"/>
          </a:xfrm>
          <a:prstGeom prst="rect">
            <a:avLst/>
          </a:prstGeom>
          <a:noFill/>
          <a:ln>
            <a:noFill/>
          </a:ln>
        </p:spPr>
      </p:pic>
      <p:sp>
        <p:nvSpPr>
          <p:cNvPr id="527" name="Google Shape;527;p56"/>
          <p:cNvSpPr txBox="1"/>
          <p:nvPr/>
        </p:nvSpPr>
        <p:spPr>
          <a:xfrm>
            <a:off x="3034575" y="4493375"/>
            <a:ext cx="27453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528" name="Google Shape;528;p56"/>
          <p:cNvSpPr txBox="1"/>
          <p:nvPr/>
        </p:nvSpPr>
        <p:spPr>
          <a:xfrm>
            <a:off x="2885900" y="4498325"/>
            <a:ext cx="27255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Remove an Existing Faculty</a:t>
            </a:r>
            <a:endParaRPr sz="1300">
              <a:solidFill>
                <a:schemeClr val="accen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nvSpPr>
        <p:spPr>
          <a:xfrm>
            <a:off x="2218300" y="4623975"/>
            <a:ext cx="45843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600"/>
              <a:buFont typeface="Arial"/>
              <a:buNone/>
            </a:pPr>
            <a:r>
              <a:rPr b="1" lang="en" sz="1600">
                <a:latin typeface="Lato"/>
                <a:ea typeface="Lato"/>
                <a:cs typeface="Lato"/>
                <a:sym typeface="Lato"/>
              </a:rPr>
              <a:t>Information About </a:t>
            </a:r>
            <a:r>
              <a:rPr b="1" lang="en" sz="1600">
                <a:latin typeface="Lato"/>
                <a:ea typeface="Lato"/>
                <a:cs typeface="Lato"/>
                <a:sym typeface="Lato"/>
              </a:rPr>
              <a:t>Database Page</a:t>
            </a:r>
            <a:endParaRPr b="1" sz="1600">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p:txBody>
      </p:sp>
      <p:pic>
        <p:nvPicPr>
          <p:cNvPr id="534" name="Google Shape;534;p57"/>
          <p:cNvPicPr preferRelativeResize="0"/>
          <p:nvPr/>
        </p:nvPicPr>
        <p:blipFill>
          <a:blip r:embed="rId3">
            <a:alphaModFix/>
          </a:blip>
          <a:stretch>
            <a:fillRect/>
          </a:stretch>
        </p:blipFill>
        <p:spPr>
          <a:xfrm>
            <a:off x="2322775" y="304800"/>
            <a:ext cx="4099131" cy="4319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8"/>
          <p:cNvSpPr txBox="1"/>
          <p:nvPr/>
        </p:nvSpPr>
        <p:spPr>
          <a:xfrm>
            <a:off x="-748675" y="730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58"/>
          <p:cNvPicPr preferRelativeResize="0"/>
          <p:nvPr/>
        </p:nvPicPr>
        <p:blipFill>
          <a:blip r:embed="rId3">
            <a:alphaModFix/>
          </a:blip>
          <a:stretch>
            <a:fillRect/>
          </a:stretch>
        </p:blipFill>
        <p:spPr>
          <a:xfrm>
            <a:off x="628100" y="389038"/>
            <a:ext cx="7766708" cy="436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9"/>
          <p:cNvSpPr txBox="1"/>
          <p:nvPr>
            <p:ph type="title"/>
          </p:nvPr>
        </p:nvSpPr>
        <p:spPr>
          <a:xfrm>
            <a:off x="-872175" y="4483275"/>
            <a:ext cx="4788000" cy="47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Conclusion</a:t>
            </a:r>
            <a:endParaRPr/>
          </a:p>
        </p:txBody>
      </p:sp>
      <p:sp>
        <p:nvSpPr>
          <p:cNvPr id="546" name="Google Shape;546;p59"/>
          <p:cNvSpPr txBox="1"/>
          <p:nvPr/>
        </p:nvSpPr>
        <p:spPr>
          <a:xfrm>
            <a:off x="222975" y="314300"/>
            <a:ext cx="8616900" cy="40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latin typeface="Lato"/>
                <a:ea typeface="Lato"/>
                <a:cs typeface="Lato"/>
                <a:sym typeface="Lato"/>
              </a:rPr>
              <a:t>The AMS offers a user-friendly and centralized solution for attendance management within a department. It streamlines processes for administration, faculty, and students. While the provided information did not disclose the full extent of functionalities, the outlined features demonstrate the potential benefits of the AMS:</a:t>
            </a:r>
            <a:endParaRPr sz="1500">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Improved data accuracy and accessibility</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Reduced administrative workload</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Enhanced transparency and communication regarding attendance</a:t>
            </a:r>
            <a:endParaRPr sz="1500">
              <a:latin typeface="Lato"/>
              <a:ea typeface="Lato"/>
              <a:cs typeface="Lato"/>
              <a:sym typeface="Lato"/>
            </a:endParaRPr>
          </a:p>
          <a:p>
            <a:pPr indent="0" lvl="0" marL="0" marR="0" rtl="0" algn="l">
              <a:lnSpc>
                <a:spcPct val="100000"/>
              </a:lnSpc>
              <a:spcBef>
                <a:spcPts val="0"/>
              </a:spcBef>
              <a:spcAft>
                <a:spcPts val="0"/>
              </a:spcAft>
              <a:buNone/>
            </a:pPr>
            <a:r>
              <a:t/>
            </a:r>
            <a:endParaRPr sz="1500">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1" lang="en" sz="1500">
                <a:latin typeface="Lato"/>
                <a:ea typeface="Lato"/>
                <a:cs typeface="Lato"/>
                <a:sym typeface="Lato"/>
              </a:rPr>
              <a:t>Further development could explore functionalities like:</a:t>
            </a:r>
            <a:endParaRPr b="1" sz="1500">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Integration with existing student information systems</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Advanced reporting and analytics</a:t>
            </a:r>
            <a:endParaRPr sz="1500">
              <a:latin typeface="Lato"/>
              <a:ea typeface="Lato"/>
              <a:cs typeface="Lato"/>
              <a:sym typeface="Lato"/>
            </a:endParaRPr>
          </a:p>
          <a:p>
            <a:pPr indent="-323850" lvl="0" marL="457200" marR="0" rtl="0" algn="l">
              <a:lnSpc>
                <a:spcPct val="100000"/>
              </a:lnSpc>
              <a:spcBef>
                <a:spcPts val="0"/>
              </a:spcBef>
              <a:spcAft>
                <a:spcPts val="0"/>
              </a:spcAft>
              <a:buSzPts val="1500"/>
              <a:buFont typeface="Lato"/>
              <a:buChar char="●"/>
            </a:pPr>
            <a:r>
              <a:rPr lang="en" sz="1500">
                <a:latin typeface="Lato"/>
                <a:ea typeface="Lato"/>
                <a:cs typeface="Lato"/>
                <a:sym typeface="Lato"/>
              </a:rPr>
              <a:t>Mobile application access for added convenience</a:t>
            </a:r>
            <a:endParaRPr sz="1500">
              <a:latin typeface="Lato"/>
              <a:ea typeface="Lato"/>
              <a:cs typeface="Lato"/>
              <a:sym typeface="Lato"/>
            </a:endParaRPr>
          </a:p>
          <a:p>
            <a:pPr indent="0" lvl="0" marL="457200" marR="0" rtl="0" algn="l">
              <a:lnSpc>
                <a:spcPct val="100000"/>
              </a:lnSpc>
              <a:spcBef>
                <a:spcPts val="0"/>
              </a:spcBef>
              <a:spcAft>
                <a:spcPts val="0"/>
              </a:spcAft>
              <a:buNone/>
            </a:pPr>
            <a:r>
              <a:t/>
            </a:r>
            <a:endParaRPr sz="1500">
              <a:latin typeface="Lato"/>
              <a:ea typeface="Lato"/>
              <a:cs typeface="Lato"/>
              <a:sym typeface="Lato"/>
            </a:endParaRPr>
          </a:p>
          <a:p>
            <a:pPr indent="0" lvl="0" marL="0" marR="0" rtl="0" algn="l">
              <a:lnSpc>
                <a:spcPct val="100000"/>
              </a:lnSpc>
              <a:spcBef>
                <a:spcPts val="0"/>
              </a:spcBef>
              <a:spcAft>
                <a:spcPts val="0"/>
              </a:spcAft>
              <a:buNone/>
            </a:pPr>
            <a:r>
              <a:rPr b="1" lang="en" sz="1500">
                <a:latin typeface="Lato"/>
                <a:ea typeface="Lato"/>
                <a:cs typeface="Lato"/>
                <a:sym typeface="Lato"/>
              </a:rPr>
              <a:t>By addressing these aspects and conducting thorough testing, the AMS can be a valuable tool for educational institutions to manage student attendance effectively.</a:t>
            </a:r>
            <a:endParaRPr b="1" sz="1500">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type="title"/>
          </p:nvPr>
        </p:nvSpPr>
        <p:spPr>
          <a:xfrm>
            <a:off x="1341075" y="751275"/>
            <a:ext cx="7021200" cy="3894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rPr lang="en"/>
              <a:t>Summary</a:t>
            </a:r>
            <a:endParaRPr/>
          </a:p>
        </p:txBody>
      </p:sp>
      <p:sp>
        <p:nvSpPr>
          <p:cNvPr id="552" name="Google Shape;552;p60"/>
          <p:cNvSpPr txBox="1"/>
          <p:nvPr/>
        </p:nvSpPr>
        <p:spPr>
          <a:xfrm>
            <a:off x="210875" y="1078500"/>
            <a:ext cx="8359500" cy="3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AMS is a web-based system developed using Python, QT5, and SQLite for managing student attendance within a specific department.</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Users are categorized as Department Head, Faculty, and Students, each with dedicated interfaces.</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Department Head can manage courses, faculty, and students, including assignment, deletion, and enrollment functionalities. An automated reassignment feature ensures students are not left without a faculty member if a faculty is deleted.</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Faculty can take attendance for students enrolled in their assigned courses.</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Students can view their overall and date-wise attendance for their chosen courses.</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system utilizes SQLite for database storage, promoting ease of use and scalability.</a:t>
            </a:r>
            <a:endParaRPr>
              <a:solidFill>
                <a:schemeClr val="dk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1"/>
          <p:cNvSpPr txBox="1"/>
          <p:nvPr>
            <p:ph type="title"/>
          </p:nvPr>
        </p:nvSpPr>
        <p:spPr>
          <a:xfrm>
            <a:off x="832300" y="5414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8. Future Development</a:t>
            </a:r>
            <a:endParaRPr/>
          </a:p>
        </p:txBody>
      </p:sp>
      <p:sp>
        <p:nvSpPr>
          <p:cNvPr id="558" name="Google Shape;558;p61"/>
          <p:cNvSpPr txBox="1"/>
          <p:nvPr>
            <p:ph idx="1" type="body"/>
          </p:nvPr>
        </p:nvSpPr>
        <p:spPr>
          <a:xfrm>
            <a:off x="727650" y="1076600"/>
            <a:ext cx="7688700" cy="32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
              <a:t>There are many additional features and functions,which can be plan to be incorporated during the future enhancement of this project are : </a:t>
            </a:r>
            <a:endParaRPr/>
          </a:p>
          <a:p>
            <a:pPr indent="-311150" lvl="0" marL="457200" rtl="0" algn="l">
              <a:lnSpc>
                <a:spcPct val="115000"/>
              </a:lnSpc>
              <a:spcBef>
                <a:spcPts val="1600"/>
              </a:spcBef>
              <a:spcAft>
                <a:spcPts val="0"/>
              </a:spcAft>
              <a:buSzPts val="1300"/>
              <a:buChar char="●"/>
            </a:pPr>
            <a:r>
              <a:rPr b="1" lang="en"/>
              <a:t>Mobile support application</a:t>
            </a:r>
            <a:endParaRPr b="1"/>
          </a:p>
          <a:p>
            <a:pPr indent="-311150" lvl="0" marL="457200" rtl="0" algn="l">
              <a:lnSpc>
                <a:spcPct val="115000"/>
              </a:lnSpc>
              <a:spcBef>
                <a:spcPts val="0"/>
              </a:spcBef>
              <a:spcAft>
                <a:spcPts val="0"/>
              </a:spcAft>
              <a:buSzPts val="1300"/>
              <a:buChar char="●"/>
            </a:pPr>
            <a:r>
              <a:rPr b="1" lang="en"/>
              <a:t>Improved User Interface</a:t>
            </a:r>
            <a:endParaRPr b="1"/>
          </a:p>
          <a:p>
            <a:pPr indent="-311150" lvl="0" marL="457200" rtl="0" algn="l">
              <a:lnSpc>
                <a:spcPct val="115000"/>
              </a:lnSpc>
              <a:spcBef>
                <a:spcPts val="0"/>
              </a:spcBef>
              <a:spcAft>
                <a:spcPts val="0"/>
              </a:spcAft>
              <a:buSzPts val="1300"/>
              <a:buChar char="●"/>
            </a:pPr>
            <a:r>
              <a:rPr b="1" lang="en"/>
              <a:t>Enabling to switch theme to dark mode</a:t>
            </a:r>
            <a:endParaRPr b="1"/>
          </a:p>
          <a:p>
            <a:pPr indent="-311150" lvl="0" marL="457200" rtl="0" algn="l">
              <a:lnSpc>
                <a:spcPct val="115000"/>
              </a:lnSpc>
              <a:spcBef>
                <a:spcPts val="0"/>
              </a:spcBef>
              <a:spcAft>
                <a:spcPts val="0"/>
              </a:spcAft>
              <a:buSzPts val="1300"/>
              <a:buChar char="●"/>
            </a:pPr>
            <a:r>
              <a:rPr b="1" lang="en"/>
              <a:t>Adding more modules as per needed </a:t>
            </a:r>
            <a:endParaRPr b="1"/>
          </a:p>
          <a:p>
            <a:pPr indent="-311150" lvl="0" marL="457200" rtl="0" algn="l">
              <a:lnSpc>
                <a:spcPct val="115000"/>
              </a:lnSpc>
              <a:spcBef>
                <a:spcPts val="0"/>
              </a:spcBef>
              <a:spcAft>
                <a:spcPts val="0"/>
              </a:spcAft>
              <a:buSzPts val="1300"/>
              <a:buChar char="●"/>
            </a:pPr>
            <a:r>
              <a:rPr b="1" lang="en"/>
              <a:t>Automated Notifications</a:t>
            </a:r>
            <a:endParaRPr b="1"/>
          </a:p>
          <a:p>
            <a:pPr indent="-311150" lvl="0" marL="457200" rtl="0" algn="l">
              <a:lnSpc>
                <a:spcPct val="115000"/>
              </a:lnSpc>
              <a:spcBef>
                <a:spcPts val="0"/>
              </a:spcBef>
              <a:spcAft>
                <a:spcPts val="0"/>
              </a:spcAft>
              <a:buSzPts val="1300"/>
              <a:buChar char="●"/>
            </a:pPr>
            <a:r>
              <a:rPr b="1" lang="en"/>
              <a:t>Integration with Student Information Systems</a:t>
            </a:r>
            <a:endParaRPr b="1"/>
          </a:p>
          <a:p>
            <a:pPr indent="-311150" lvl="0" marL="457200" rtl="0" algn="l">
              <a:lnSpc>
                <a:spcPct val="115000"/>
              </a:lnSpc>
              <a:spcBef>
                <a:spcPts val="0"/>
              </a:spcBef>
              <a:spcAft>
                <a:spcPts val="0"/>
              </a:spcAft>
              <a:buSzPts val="1300"/>
              <a:buChar char="●"/>
            </a:pPr>
            <a:r>
              <a:rPr b="1" lang="en"/>
              <a:t>Multi-Department Support</a:t>
            </a:r>
            <a:endParaRPr b="1"/>
          </a:p>
          <a:p>
            <a:pPr indent="-311150" lvl="0" marL="457200" rtl="0" algn="l">
              <a:lnSpc>
                <a:spcPct val="115000"/>
              </a:lnSpc>
              <a:spcBef>
                <a:spcPts val="0"/>
              </a:spcBef>
              <a:spcAft>
                <a:spcPts val="0"/>
              </a:spcAft>
              <a:buSzPts val="1300"/>
              <a:buChar char="●"/>
            </a:pPr>
            <a:r>
              <a:rPr b="1" lang="en"/>
              <a:t>Enhanced Security Features</a:t>
            </a:r>
            <a:endParaRPr b="1"/>
          </a:p>
          <a:p>
            <a:pPr indent="-311150" lvl="0" marL="457200" rtl="0" algn="l">
              <a:lnSpc>
                <a:spcPct val="115000"/>
              </a:lnSpc>
              <a:spcBef>
                <a:spcPts val="0"/>
              </a:spcBef>
              <a:spcAft>
                <a:spcPts val="0"/>
              </a:spcAft>
              <a:buSzPts val="1300"/>
              <a:buChar char="●"/>
            </a:pPr>
            <a:r>
              <a:rPr b="1" lang="en"/>
              <a:t>Mobile App Development</a:t>
            </a:r>
            <a:endParaRPr b="1"/>
          </a:p>
          <a:p>
            <a:pPr indent="-311150" lvl="0" marL="457200" rtl="0" algn="l">
              <a:spcBef>
                <a:spcPts val="0"/>
              </a:spcBef>
              <a:spcAft>
                <a:spcPts val="0"/>
              </a:spcAft>
              <a:buSzPts val="1300"/>
              <a:buChar char="●"/>
            </a:pPr>
            <a:r>
              <a:rPr b="1" lang="en"/>
              <a:t>Face Recognition</a:t>
            </a:r>
            <a:endParaRPr b="1"/>
          </a:p>
        </p:txBody>
      </p:sp>
      <p:pic>
        <p:nvPicPr>
          <p:cNvPr id="559" name="Google Shape;559;p61"/>
          <p:cNvPicPr preferRelativeResize="0"/>
          <p:nvPr/>
        </p:nvPicPr>
        <p:blipFill>
          <a:blip r:embed="rId3">
            <a:alphaModFix/>
          </a:blip>
          <a:stretch>
            <a:fillRect/>
          </a:stretch>
        </p:blipFill>
        <p:spPr>
          <a:xfrm>
            <a:off x="5686450" y="2086275"/>
            <a:ext cx="3299175" cy="287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References</a:t>
            </a:r>
            <a:endParaRPr/>
          </a:p>
        </p:txBody>
      </p:sp>
      <p:sp>
        <p:nvSpPr>
          <p:cNvPr id="565" name="Google Shape;565;p62"/>
          <p:cNvSpPr txBox="1"/>
          <p:nvPr>
            <p:ph idx="1" type="body"/>
          </p:nvPr>
        </p:nvSpPr>
        <p:spPr>
          <a:xfrm>
            <a:off x="729450" y="2078875"/>
            <a:ext cx="7688700" cy="1880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5"/>
              </a:buClr>
              <a:buSzPts val="1300"/>
              <a:buChar char="❏"/>
            </a:pPr>
            <a:r>
              <a:rPr b="1" lang="en">
                <a:solidFill>
                  <a:schemeClr val="accent5"/>
                </a:solidFill>
              </a:rPr>
              <a:t>Chatgpt</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Wikipedia</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Projectzone</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1000 Project</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Freeprojectz</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HubSpot</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JavatPoint</a:t>
            </a:r>
            <a:endParaRPr b="1">
              <a:solidFill>
                <a:schemeClr val="accent5"/>
              </a:solidFill>
            </a:endParaRPr>
          </a:p>
          <a:p>
            <a:pPr indent="-311150" lvl="0" marL="457200" rtl="0" algn="l">
              <a:lnSpc>
                <a:spcPct val="115000"/>
              </a:lnSpc>
              <a:spcBef>
                <a:spcPts val="0"/>
              </a:spcBef>
              <a:spcAft>
                <a:spcPts val="0"/>
              </a:spcAft>
              <a:buClr>
                <a:schemeClr val="accent5"/>
              </a:buClr>
              <a:buSzPts val="1300"/>
              <a:buChar char="❏"/>
            </a:pPr>
            <a:r>
              <a:rPr b="1" lang="en">
                <a:solidFill>
                  <a:schemeClr val="accent5"/>
                </a:solidFill>
              </a:rPr>
              <a:t>Tech Target</a:t>
            </a:r>
            <a:endParaRPr b="1">
              <a:solidFill>
                <a:schemeClr val="accent5"/>
              </a:solidFill>
            </a:endParaRPr>
          </a:p>
          <a:p>
            <a:pPr indent="0" lvl="0" marL="0" rtl="0" algn="l">
              <a:lnSpc>
                <a:spcPct val="115000"/>
              </a:lnSpc>
              <a:spcBef>
                <a:spcPts val="1000"/>
              </a:spcBef>
              <a:spcAft>
                <a:spcPts val="1000"/>
              </a:spcAft>
              <a:buSzPts val="1300"/>
              <a:buNone/>
            </a:pPr>
            <a:r>
              <a:t/>
            </a:r>
            <a:endParaRPr b="1">
              <a:solidFill>
                <a:schemeClr val="accent5"/>
              </a:solidFill>
            </a:endParaRPr>
          </a:p>
        </p:txBody>
      </p:sp>
      <p:sp>
        <p:nvSpPr>
          <p:cNvPr id="566" name="Google Shape;566;p62"/>
          <p:cNvSpPr txBox="1"/>
          <p:nvPr/>
        </p:nvSpPr>
        <p:spPr>
          <a:xfrm>
            <a:off x="2471175" y="3959350"/>
            <a:ext cx="4297800" cy="46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Raleway"/>
                <a:ea typeface="Raleway"/>
                <a:cs typeface="Raleway"/>
                <a:sym typeface="Raleway"/>
              </a:rPr>
              <a:t>Tools</a:t>
            </a:r>
            <a:endParaRPr b="1" i="0" sz="2500" u="none" cap="none" strike="noStrike">
              <a:solidFill>
                <a:srgbClr val="000000"/>
              </a:solidFill>
              <a:latin typeface="Raleway"/>
              <a:ea typeface="Raleway"/>
              <a:cs typeface="Raleway"/>
              <a:sym typeface="Raleway"/>
            </a:endParaRPr>
          </a:p>
        </p:txBody>
      </p:sp>
      <p:sp>
        <p:nvSpPr>
          <p:cNvPr id="567" name="Google Shape;567;p62"/>
          <p:cNvSpPr txBox="1"/>
          <p:nvPr/>
        </p:nvSpPr>
        <p:spPr>
          <a:xfrm>
            <a:off x="1591050" y="4679450"/>
            <a:ext cx="1977300" cy="342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1" i="0" lang="en" sz="1400" u="none" cap="none" strike="noStrike">
                <a:solidFill>
                  <a:srgbClr val="000000"/>
                </a:solidFill>
                <a:latin typeface="Lato"/>
                <a:ea typeface="Lato"/>
                <a:cs typeface="Lato"/>
                <a:sym typeface="Lato"/>
              </a:rPr>
              <a:t>Draw.io </a:t>
            </a:r>
            <a:endParaRPr b="1" i="0" sz="1400" u="none" cap="none" strike="noStrike">
              <a:solidFill>
                <a:srgbClr val="000000"/>
              </a:solidFill>
              <a:latin typeface="Lato"/>
              <a:ea typeface="Lato"/>
              <a:cs typeface="Lato"/>
              <a:sym typeface="Lato"/>
            </a:endParaRPr>
          </a:p>
        </p:txBody>
      </p:sp>
      <p:sp>
        <p:nvSpPr>
          <p:cNvPr id="568" name="Google Shape;568;p62"/>
          <p:cNvSpPr txBox="1"/>
          <p:nvPr/>
        </p:nvSpPr>
        <p:spPr>
          <a:xfrm>
            <a:off x="3983100" y="4679450"/>
            <a:ext cx="1714500" cy="342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1" i="0" lang="en" sz="1400" u="none" cap="none" strike="noStrike">
                <a:solidFill>
                  <a:srgbClr val="000000"/>
                </a:solidFill>
                <a:latin typeface="Lato"/>
                <a:ea typeface="Lato"/>
                <a:cs typeface="Lato"/>
                <a:sym typeface="Lato"/>
              </a:rPr>
              <a:t>Figma</a:t>
            </a:r>
            <a:endParaRPr b="1" i="0" sz="1400" u="none" cap="none" strike="noStrike">
              <a:solidFill>
                <a:srgbClr val="000000"/>
              </a:solidFill>
              <a:latin typeface="Lato"/>
              <a:ea typeface="Lato"/>
              <a:cs typeface="Lato"/>
              <a:sym typeface="Lato"/>
            </a:endParaRPr>
          </a:p>
        </p:txBody>
      </p:sp>
      <p:sp>
        <p:nvSpPr>
          <p:cNvPr id="569" name="Google Shape;569;p62"/>
          <p:cNvSpPr txBox="1"/>
          <p:nvPr/>
        </p:nvSpPr>
        <p:spPr>
          <a:xfrm>
            <a:off x="6196875" y="4679450"/>
            <a:ext cx="1714500" cy="342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1" lang="en">
                <a:latin typeface="Lato"/>
                <a:ea typeface="Lato"/>
                <a:cs typeface="Lato"/>
                <a:sym typeface="Lato"/>
              </a:rPr>
              <a:t>Canva</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Tools &amp; Technology</a:t>
            </a:r>
            <a:endParaRPr/>
          </a:p>
        </p:txBody>
      </p:sp>
      <p:sp>
        <p:nvSpPr>
          <p:cNvPr id="575" name="Google Shape;575;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Python: </a:t>
            </a:r>
            <a:r>
              <a:rPr lang="en"/>
              <a:t>A general-purpose, high-level programming language known for its readability and extensive libraries.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Qt5:</a:t>
            </a:r>
            <a:r>
              <a:rPr lang="en"/>
              <a:t> A powerful framework for developing cross-platform applications with rich graphical user interfaces.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SQLite:</a:t>
            </a:r>
            <a:r>
              <a:rPr lang="en"/>
              <a:t> A self-contained, lightweight database engine well-suited for storing and managing structured data like the AMS's attendance records.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College (UVPCE)</a:t>
            </a:r>
            <a:endParaRPr/>
          </a:p>
        </p:txBody>
      </p:sp>
      <p:sp>
        <p:nvSpPr>
          <p:cNvPr id="581" name="Google Shape;581;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Ganpat University-U. V. Patel College of Engineering (GUNI-UVPCE), established in 1997, aims to mold students into technically adept individuals. With a sprawling 25-acre campus, it offers diverse undergraduate, postgraduate,and Ph.D. programs. The institute prioritizes industry- relevant education, fostering ties with prominent companies for placements and research collaboration. Boasting superior infrastructure, including CoEs like Bosch-Rexroth and Energy Innovation Centre, it emphasizes practical learning. Named after industrialist Shri Ugarchandbhai Varanasi Bhai Patel, GUNI-UVPCE is approved by AICTE and offers a conducive environment for learning,research, and training, contributing to the holistic development of aspiring engineers.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457200" lvl="0" marL="1828800" rtl="0" algn="l">
              <a:lnSpc>
                <a:spcPct val="100000"/>
              </a:lnSpc>
              <a:spcBef>
                <a:spcPts val="0"/>
              </a:spcBef>
              <a:spcAft>
                <a:spcPts val="0"/>
              </a:spcAft>
              <a:buSzPts val="3000"/>
              <a:buNone/>
            </a:pPr>
            <a:r>
              <a:t/>
            </a:r>
            <a:endParaRPr/>
          </a:p>
          <a:p>
            <a:pPr indent="457200" lvl="0" marL="1828800" rtl="0" algn="l">
              <a:lnSpc>
                <a:spcPct val="100000"/>
              </a:lnSpc>
              <a:spcBef>
                <a:spcPts val="0"/>
              </a:spcBef>
              <a:spcAft>
                <a:spcPts val="0"/>
              </a:spcAft>
              <a:buSzPts val="3000"/>
              <a:buNone/>
            </a:pPr>
            <a:r>
              <a:rPr lang="en"/>
              <a:t>Thank You  </a:t>
            </a:r>
            <a:endParaRPr/>
          </a:p>
        </p:txBody>
      </p:sp>
      <p:pic>
        <p:nvPicPr>
          <p:cNvPr id="587" name="Google Shape;587;p65"/>
          <p:cNvPicPr preferRelativeResize="0"/>
          <p:nvPr/>
        </p:nvPicPr>
        <p:blipFill>
          <a:blip r:embed="rId3">
            <a:alphaModFix/>
          </a:blip>
          <a:stretch>
            <a:fillRect/>
          </a:stretch>
        </p:blipFill>
        <p:spPr>
          <a:xfrm>
            <a:off x="152400" y="2993450"/>
            <a:ext cx="3216828" cy="1997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72300" y="545200"/>
            <a:ext cx="7688400" cy="55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500"/>
              <a:t>ABSTRACT</a:t>
            </a:r>
            <a:endParaRPr sz="3500"/>
          </a:p>
        </p:txBody>
      </p:sp>
      <p:sp>
        <p:nvSpPr>
          <p:cNvPr id="163" name="Google Shape;163;p21"/>
          <p:cNvSpPr txBox="1"/>
          <p:nvPr/>
        </p:nvSpPr>
        <p:spPr>
          <a:xfrm>
            <a:off x="312225" y="1630150"/>
            <a:ext cx="8721000" cy="3082500"/>
          </a:xfrm>
          <a:prstGeom prst="rect">
            <a:avLst/>
          </a:prstGeom>
          <a:noFill/>
          <a:ln>
            <a:noFill/>
          </a:ln>
        </p:spPr>
        <p:txBody>
          <a:bodyPr anchorCtr="0" anchor="t" bIns="91425" lIns="91425" spcFirstLastPara="1" rIns="91425" wrap="square" tIns="91425">
            <a:noAutofit/>
          </a:bodyPr>
          <a:lstStyle/>
          <a:p>
            <a:pPr indent="0" lvl="0" marL="0" rtl="0" algn="just">
              <a:lnSpc>
                <a:spcPct val="175000"/>
              </a:lnSpc>
              <a:spcBef>
                <a:spcPts val="0"/>
              </a:spcBef>
              <a:spcAft>
                <a:spcPts val="0"/>
              </a:spcAft>
              <a:buNone/>
            </a:pPr>
            <a:r>
              <a:rPr lang="en">
                <a:solidFill>
                  <a:srgbClr val="1F1F1F"/>
                </a:solidFill>
                <a:latin typeface="Lato"/>
                <a:ea typeface="Lato"/>
                <a:cs typeface="Lato"/>
                <a:sym typeface="Lato"/>
              </a:rPr>
              <a:t>This web-based Attendance Management System (AMS) simplifies student attendance tracking for a specific department in an educational institution. Built with Python, Qt5, and SQLite, it offers secure login and eight user interfaces for different roles. To ensure data integrity, faculty deletion automatically reassigns students to another course faculty. The admin and department head manages users, faculty, students, and courses. Faculty record attendance, while students view their overall and date-wise attendance. Secure data resides in a SQLite database. Customizable settings ensure seamless department-wide attendance management .</a:t>
            </a:r>
            <a:endParaRPr>
              <a:solidFill>
                <a:srgbClr val="1F1F1F"/>
              </a:solidFill>
              <a:latin typeface="Lato"/>
              <a:ea typeface="Lato"/>
              <a:cs typeface="Lato"/>
              <a:sym typeface="Lato"/>
            </a:endParaRPr>
          </a:p>
          <a:p>
            <a:pPr indent="0" lvl="0" marL="0" marR="0" rtl="0" algn="just">
              <a:lnSpc>
                <a:spcPct val="100000"/>
              </a:lnSpc>
              <a:spcBef>
                <a:spcPts val="1200"/>
              </a:spcBef>
              <a:spcAft>
                <a:spcPts val="0"/>
              </a:spcAft>
              <a:buClr>
                <a:srgbClr val="000000"/>
              </a:buClr>
              <a:buSzPts val="1500"/>
              <a:buFont typeface="Arial"/>
              <a:buNone/>
            </a:pPr>
            <a:r>
              <a:t/>
            </a:r>
            <a:endParaRPr sz="1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1322450"/>
            <a:ext cx="28599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Content</a:t>
            </a:r>
            <a:endParaRPr/>
          </a:p>
        </p:txBody>
      </p:sp>
      <p:sp>
        <p:nvSpPr>
          <p:cNvPr id="169" name="Google Shape;169;p22"/>
          <p:cNvSpPr txBox="1"/>
          <p:nvPr>
            <p:ph idx="4294967295" type="subTitle"/>
          </p:nvPr>
        </p:nvSpPr>
        <p:spPr>
          <a:xfrm>
            <a:off x="4542975" y="1376352"/>
            <a:ext cx="4080000" cy="3252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Introduction</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Literature Survey</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Requirements</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lang="en" sz="1600">
                <a:solidFill>
                  <a:srgbClr val="FFFFFF"/>
                </a:solidFill>
              </a:rPr>
              <a:t>Project Phases</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AutoNum type="arabicPeriod"/>
            </a:pPr>
            <a:r>
              <a:rPr lang="en" sz="1600">
                <a:solidFill>
                  <a:srgbClr val="FFFFFF"/>
                </a:solidFill>
              </a:rPr>
              <a:t>Diagram</a:t>
            </a:r>
            <a:endParaRPr sz="1600">
              <a:solidFill>
                <a:srgbClr val="FFFFFF"/>
              </a:solidFill>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Prototypes</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chemeClr val="lt1"/>
                </a:solidFill>
                <a:latin typeface="Lato"/>
                <a:ea typeface="Lato"/>
                <a:cs typeface="Lato"/>
                <a:sym typeface="Lato"/>
              </a:rPr>
              <a:t>Conclusion</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Future Development</a:t>
            </a:r>
            <a:endParaRPr b="0" i="0" sz="1600" u="none" cap="none" strike="noStrike">
              <a:solidFill>
                <a:srgbClr val="FFFFFF"/>
              </a:solidFill>
              <a:latin typeface="Lato"/>
              <a:ea typeface="Lato"/>
              <a:cs typeface="Lato"/>
              <a:sym typeface="Lato"/>
            </a:endParaRPr>
          </a:p>
          <a:p>
            <a:pPr indent="-330200" lvl="0" marL="457200" marR="0" rtl="0" algn="l">
              <a:lnSpc>
                <a:spcPct val="115000"/>
              </a:lnSpc>
              <a:spcBef>
                <a:spcPts val="0"/>
              </a:spcBef>
              <a:spcAft>
                <a:spcPts val="0"/>
              </a:spcAft>
              <a:buClr>
                <a:srgbClr val="FFFFFF"/>
              </a:buClr>
              <a:buSzPts val="1600"/>
              <a:buFont typeface="Lato"/>
              <a:buAutoNum type="arabicPeriod"/>
            </a:pPr>
            <a:r>
              <a:rPr b="0" i="0" lang="en" sz="1600" u="none" cap="none" strike="noStrike">
                <a:solidFill>
                  <a:srgbClr val="FFFFFF"/>
                </a:solidFill>
                <a:latin typeface="Lato"/>
                <a:ea typeface="Lato"/>
                <a:cs typeface="Lato"/>
                <a:sym typeface="Lato"/>
              </a:rPr>
              <a:t>References</a:t>
            </a:r>
            <a:endParaRPr b="0" i="0" sz="16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1600"/>
              </a:spcAft>
              <a:buClr>
                <a:schemeClr val="accent1"/>
              </a:buClr>
              <a:buSzPts val="1300"/>
              <a:buFont typeface="Lato"/>
              <a:buNone/>
            </a:pPr>
            <a:r>
              <a:t/>
            </a:r>
            <a:endParaRPr b="0" i="0" sz="1800" u="none" cap="none" strike="noStrike">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727800" y="670975"/>
            <a:ext cx="7688400" cy="4080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AutoNum type="arabicPeriod"/>
            </a:pPr>
            <a:r>
              <a:rPr lang="en"/>
              <a:t>Introduction</a:t>
            </a:r>
            <a:endParaRPr/>
          </a:p>
        </p:txBody>
      </p:sp>
      <p:sp>
        <p:nvSpPr>
          <p:cNvPr id="175" name="Google Shape;175;p23"/>
          <p:cNvSpPr txBox="1"/>
          <p:nvPr/>
        </p:nvSpPr>
        <p:spPr>
          <a:xfrm>
            <a:off x="274350" y="1330450"/>
            <a:ext cx="8595300" cy="3669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lang="en">
                <a:latin typeface="Lato"/>
                <a:ea typeface="Lato"/>
                <a:cs typeface="Lato"/>
                <a:sym typeface="Lato"/>
              </a:rPr>
              <a:t>The traditional method of manually recording student attendance in educational institutions is often tedious, error-prone, and time-consuming. This project presents an innovative solution: a web-based Attendance Management System (AMS) designed specifically for a department within an institution. Developed using Python, a versatile programming language, Qt5 for a user-friendly graphical interface, and SQLite for efficient data storage, this AMS streamlines the attendance tracking process for both faculty and students.</a:t>
            </a:r>
            <a:endParaRPr>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rPr lang="en">
                <a:latin typeface="Lato"/>
                <a:ea typeface="Lato"/>
                <a:cs typeface="Lato"/>
                <a:sym typeface="Lato"/>
              </a:rPr>
              <a:t>The application is structured with a secure login system that grants access to eight distinct user interfaces, each tailored to the specific needs of different user roles within the department. This ensures a user-friendly and role-based experience for everyone involved.</a:t>
            </a:r>
            <a:endParaRPr>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t/>
            </a:r>
            <a:endParaRPr b="1" i="0" sz="1400" u="sng" cap="none" strike="noStrike">
              <a:solidFill>
                <a:srgbClr val="000000"/>
              </a:solidFill>
              <a:latin typeface="Lato"/>
              <a:ea typeface="Lato"/>
              <a:cs typeface="Lato"/>
              <a:sym typeface="Lato"/>
            </a:endParaRPr>
          </a:p>
          <a:p>
            <a:pPr indent="0" lvl="0" marL="0" marR="0" rtl="0" algn="just">
              <a:lnSpc>
                <a:spcPct val="100000"/>
              </a:lnSpc>
              <a:spcBef>
                <a:spcPts val="0"/>
              </a:spcBef>
              <a:spcAft>
                <a:spcPts val="0"/>
              </a:spcAft>
              <a:buNone/>
            </a:pPr>
            <a:r>
              <a:rPr b="1" lang="en" u="sng">
                <a:latin typeface="Lato"/>
                <a:ea typeface="Lato"/>
                <a:cs typeface="Lato"/>
                <a:sym typeface="Lato"/>
              </a:rPr>
              <a:t>Benefits:</a:t>
            </a:r>
            <a:endParaRPr b="1" u="sng">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317500" lvl="0" marL="457200" marR="0" rtl="0" algn="just">
              <a:lnSpc>
                <a:spcPct val="100000"/>
              </a:lnSpc>
              <a:spcBef>
                <a:spcPts val="0"/>
              </a:spcBef>
              <a:spcAft>
                <a:spcPts val="0"/>
              </a:spcAft>
              <a:buSzPts val="1400"/>
              <a:buFont typeface="Lato"/>
              <a:buChar char="●"/>
            </a:pPr>
            <a:r>
              <a:rPr lang="en">
                <a:latin typeface="Lato"/>
                <a:ea typeface="Lato"/>
                <a:cs typeface="Lato"/>
                <a:sym typeface="Lato"/>
              </a:rPr>
              <a:t>Simplifies attendance tracking and management</a:t>
            </a:r>
            <a:endParaRPr>
              <a:latin typeface="Lato"/>
              <a:ea typeface="Lato"/>
              <a:cs typeface="Lato"/>
              <a:sym typeface="Lato"/>
            </a:endParaRPr>
          </a:p>
          <a:p>
            <a:pPr indent="-317500" lvl="0" marL="457200" marR="0" rtl="0" algn="just">
              <a:lnSpc>
                <a:spcPct val="100000"/>
              </a:lnSpc>
              <a:spcBef>
                <a:spcPts val="0"/>
              </a:spcBef>
              <a:spcAft>
                <a:spcPts val="0"/>
              </a:spcAft>
              <a:buSzPts val="1400"/>
              <a:buFont typeface="Lato"/>
              <a:buChar char="●"/>
            </a:pPr>
            <a:r>
              <a:rPr lang="en">
                <a:latin typeface="Lato"/>
                <a:ea typeface="Lato"/>
                <a:cs typeface="Lato"/>
                <a:sym typeface="Lato"/>
              </a:rPr>
              <a:t>Saves time and reduces errors</a:t>
            </a:r>
            <a:endParaRPr>
              <a:latin typeface="Lato"/>
              <a:ea typeface="Lato"/>
              <a:cs typeface="Lato"/>
              <a:sym typeface="Lato"/>
            </a:endParaRPr>
          </a:p>
          <a:p>
            <a:pPr indent="-317500" lvl="0" marL="457200" marR="0" rtl="0" algn="just">
              <a:lnSpc>
                <a:spcPct val="100000"/>
              </a:lnSpc>
              <a:spcBef>
                <a:spcPts val="0"/>
              </a:spcBef>
              <a:spcAft>
                <a:spcPts val="0"/>
              </a:spcAft>
              <a:buSzPts val="1400"/>
              <a:buFont typeface="Lato"/>
              <a:buChar char="●"/>
            </a:pPr>
            <a:r>
              <a:rPr lang="en">
                <a:latin typeface="Lato"/>
                <a:ea typeface="Lato"/>
                <a:cs typeface="Lato"/>
                <a:sym typeface="Lato"/>
              </a:rPr>
              <a:t>Provides easy access to attendance data</a:t>
            </a:r>
            <a:endParaRPr>
              <a:latin typeface="Lato"/>
              <a:ea typeface="Lato"/>
              <a:cs typeface="Lato"/>
              <a:sym typeface="Lato"/>
            </a:endParaRPr>
          </a:p>
          <a:p>
            <a:pPr indent="-317500" lvl="0" marL="457200" marR="0" rtl="0" algn="just">
              <a:lnSpc>
                <a:spcPct val="100000"/>
              </a:lnSpc>
              <a:spcBef>
                <a:spcPts val="0"/>
              </a:spcBef>
              <a:spcAft>
                <a:spcPts val="0"/>
              </a:spcAft>
              <a:buSzPts val="1400"/>
              <a:buFont typeface="Lato"/>
              <a:buChar char="●"/>
            </a:pPr>
            <a:r>
              <a:rPr lang="en">
                <a:latin typeface="Lato"/>
                <a:ea typeface="Lato"/>
                <a:cs typeface="Lato"/>
                <a:sym typeface="Lato"/>
              </a:rPr>
              <a:t>Offers flexibility for different user needs</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162300" y="141725"/>
            <a:ext cx="8732400" cy="47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1" name="Google Shape;181;p24"/>
          <p:cNvSpPr txBox="1"/>
          <p:nvPr/>
        </p:nvSpPr>
        <p:spPr>
          <a:xfrm>
            <a:off x="322325" y="198875"/>
            <a:ext cx="8435400" cy="46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lang="en" u="sng">
                <a:latin typeface="Lato"/>
                <a:ea typeface="Lato"/>
                <a:cs typeface="Lato"/>
                <a:sym typeface="Lato"/>
              </a:rPr>
              <a:t>Features:</a:t>
            </a:r>
            <a:endParaRPr b="1" u="sng">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Secure login system</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Role-based user interfaces (8) for:</a:t>
            </a:r>
            <a:endParaRPr>
              <a:latin typeface="Lato"/>
              <a:ea typeface="Lato"/>
              <a:cs typeface="Lato"/>
              <a:sym typeface="Lato"/>
            </a:endParaRPr>
          </a:p>
          <a:p>
            <a:pPr indent="0" lvl="0" marL="457200" marR="0" rtl="0" algn="l">
              <a:lnSpc>
                <a:spcPct val="100000"/>
              </a:lnSpc>
              <a:spcBef>
                <a:spcPts val="0"/>
              </a:spcBef>
              <a:spcAft>
                <a:spcPts val="0"/>
              </a:spcAft>
              <a:buNone/>
            </a:pPr>
            <a:r>
              <a:rPr lang="en">
                <a:latin typeface="Lato"/>
                <a:ea typeface="Lato"/>
                <a:cs typeface="Lato"/>
                <a:sym typeface="Lato"/>
              </a:rPr>
              <a:t> 1. </a:t>
            </a:r>
            <a:r>
              <a:rPr lang="en">
                <a:latin typeface="Lato"/>
                <a:ea typeface="Lato"/>
                <a:cs typeface="Lato"/>
                <a:sym typeface="Lato"/>
              </a:rPr>
              <a:t>Department Head (admin)</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lang="en">
                <a:latin typeface="Lato"/>
                <a:ea typeface="Lato"/>
                <a:cs typeface="Lato"/>
                <a:sym typeface="Lato"/>
              </a:rPr>
              <a:t>               2. Faculty</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lang="en">
                <a:latin typeface="Lato"/>
                <a:ea typeface="Lato"/>
                <a:cs typeface="Lato"/>
                <a:sym typeface="Lato"/>
              </a:rPr>
              <a:t>               3.Students</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Smooth faculty deletion with automatic student reassignment</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Attendance recording by faculty</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Attendance viewing by students (overall &amp; date-wise)</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Secure data storage in SQLite database</a:t>
            </a:r>
            <a:endParaRPr>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Customizable default settings</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549675" y="703225"/>
            <a:ext cx="7688400" cy="51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Lato"/>
              <a:buChar char="❖"/>
            </a:pPr>
            <a:r>
              <a:rPr b="0" lang="en" sz="1600" u="sng">
                <a:solidFill>
                  <a:srgbClr val="000000"/>
                </a:solidFill>
                <a:latin typeface="Lato"/>
                <a:ea typeface="Lato"/>
                <a:cs typeface="Lato"/>
                <a:sym typeface="Lato"/>
              </a:rPr>
              <a:t>Existing Problems</a:t>
            </a:r>
            <a:endParaRPr u="sng"/>
          </a:p>
        </p:txBody>
      </p:sp>
      <p:sp>
        <p:nvSpPr>
          <p:cNvPr id="187" name="Google Shape;187;p25"/>
          <p:cNvSpPr txBox="1"/>
          <p:nvPr/>
        </p:nvSpPr>
        <p:spPr>
          <a:xfrm>
            <a:off x="290750" y="1220725"/>
            <a:ext cx="8729100" cy="37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Existing problems in the Attendance Management System include:</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1. Lack of robust authentication mechanisms beyond basic username/password.</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2. Potential data integrity issues if a faculty member is deleted, necessitating manual reassignment of students.</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3. Limited customization options for course and faculty management.</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4. Absence of encryption or other security measures for sensitive data.</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5. Possible scalability concerns with larger departments or increased data volumes.</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6. Dependency on local storage (SQLite), potentially limiting accessibility and scalability.</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7. Limited error handling and recovery mechanisms.</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8. Absence of features for automated reporting or analytics</a:t>
            </a:r>
            <a:r>
              <a:rPr lang="e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